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3" r:id="rId5"/>
    <p:sldId id="265" r:id="rId6"/>
    <p:sldId id="266" r:id="rId7"/>
    <p:sldId id="267" r:id="rId8"/>
    <p:sldId id="269" r:id="rId9"/>
    <p:sldId id="270" r:id="rId10"/>
    <p:sldId id="273" r:id="rId11"/>
    <p:sldId id="271" r:id="rId12"/>
    <p:sldId id="257" r:id="rId13"/>
    <p:sldId id="272" r:id="rId14"/>
    <p:sldId id="258" r:id="rId15"/>
    <p:sldId id="261" r:id="rId16"/>
    <p:sldId id="274" r:id="rId17"/>
    <p:sldId id="268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AC8B761-7815-48A6-B624-4FD746C6AEEF}" type="datetimeFigureOut">
              <a:rPr lang="pl-PL" smtClean="0"/>
              <a:pPr/>
              <a:t>2012-11-22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F4447E-E124-4742-9000-13C208294F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B761-7815-48A6-B624-4FD746C6AEEF}" type="datetimeFigureOut">
              <a:rPr lang="pl-PL" smtClean="0"/>
              <a:pPr/>
              <a:t>2012-11-22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447E-E124-4742-9000-13C208294F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AC8B761-7815-48A6-B624-4FD746C6AEEF}" type="datetimeFigureOut">
              <a:rPr lang="pl-PL" smtClean="0"/>
              <a:pPr/>
              <a:t>2012-11-22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BF4447E-E124-4742-9000-13C208294F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B761-7815-48A6-B624-4FD746C6AEEF}" type="datetimeFigureOut">
              <a:rPr lang="pl-PL" smtClean="0"/>
              <a:pPr/>
              <a:t>2012-11-22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F4447E-E124-4742-9000-13C208294FA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B761-7815-48A6-B624-4FD746C6AEEF}" type="datetimeFigureOut">
              <a:rPr lang="pl-PL" smtClean="0"/>
              <a:pPr/>
              <a:t>2012-11-22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BF4447E-E124-4742-9000-13C208294FA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C8B761-7815-48A6-B624-4FD746C6AEEF}" type="datetimeFigureOut">
              <a:rPr lang="pl-PL" smtClean="0"/>
              <a:pPr/>
              <a:t>2012-11-22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F4447E-E124-4742-9000-13C208294FA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C8B761-7815-48A6-B624-4FD746C6AEEF}" type="datetimeFigureOut">
              <a:rPr lang="pl-PL" smtClean="0"/>
              <a:pPr/>
              <a:t>2012-11-22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BF4447E-E124-4742-9000-13C208294FA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B761-7815-48A6-B624-4FD746C6AEEF}" type="datetimeFigureOut">
              <a:rPr lang="pl-PL" smtClean="0"/>
              <a:pPr/>
              <a:t>2012-11-22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F4447E-E124-4742-9000-13C208294F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B761-7815-48A6-B624-4FD746C6AEEF}" type="datetimeFigureOut">
              <a:rPr lang="pl-PL" smtClean="0"/>
              <a:pPr/>
              <a:t>2012-11-22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F4447E-E124-4742-9000-13C208294F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8B761-7815-48A6-B624-4FD746C6AEEF}" type="datetimeFigureOut">
              <a:rPr lang="pl-PL" smtClean="0"/>
              <a:pPr/>
              <a:t>2012-11-22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F4447E-E124-4742-9000-13C208294FA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AC8B761-7815-48A6-B624-4FD746C6AEEF}" type="datetimeFigureOut">
              <a:rPr lang="pl-PL" smtClean="0"/>
              <a:pPr/>
              <a:t>2012-11-22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BF4447E-E124-4742-9000-13C208294FA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C8B761-7815-48A6-B624-4FD746C6AEEF}" type="datetimeFigureOut">
              <a:rPr lang="pl-PL" smtClean="0"/>
              <a:pPr/>
              <a:t>2012-11-22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F4447E-E124-4742-9000-13C208294FA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36004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Montaż komputera: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klasy PC – jednostka </a:t>
            </a:r>
            <a:r>
              <a:rPr lang="pl-PL" sz="3600" dirty="0" err="1" smtClean="0"/>
              <a:t>tower</a:t>
            </a: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PRZEZNACZENIE:</a:t>
            </a:r>
            <a:br>
              <a:rPr lang="pl-PL" sz="4000" b="1" dirty="0" smtClean="0"/>
            </a:br>
            <a:r>
              <a:rPr lang="pl-PL" sz="3200" dirty="0" smtClean="0"/>
              <a:t>Multimedia, </a:t>
            </a:r>
            <a:r>
              <a:rPr lang="pl-PL" sz="3200" dirty="0" err="1" smtClean="0"/>
              <a:t>internet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6021288"/>
            <a:ext cx="6400800" cy="720080"/>
          </a:xfrm>
        </p:spPr>
        <p:txBody>
          <a:bodyPr/>
          <a:lstStyle/>
          <a:p>
            <a:r>
              <a:rPr lang="pl-PL" dirty="0" smtClean="0"/>
              <a:t>Kl. 1 TI 2012r.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2.allegroimg.pl/photos/oryginal/27/95/39/39/279539397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9000"/>
          </a:blip>
          <a:srcRect/>
          <a:stretch>
            <a:fillRect/>
          </a:stretch>
        </p:blipFill>
        <p:spPr bwMode="auto">
          <a:xfrm>
            <a:off x="5204003" y="1988840"/>
            <a:ext cx="3939997" cy="2808312"/>
          </a:xfrm>
          <a:prstGeom prst="rect">
            <a:avLst/>
          </a:prstGeom>
          <a:noFill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81128"/>
            <a:ext cx="3195439" cy="212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858344" cy="990600"/>
          </a:xfrm>
        </p:spPr>
        <p:txBody>
          <a:bodyPr/>
          <a:lstStyle/>
          <a:p>
            <a:r>
              <a:rPr lang="pl-PL" dirty="0" smtClean="0"/>
              <a:t>Napęd optyczny:</a:t>
            </a:r>
            <a:endParaRPr lang="pl-PL" dirty="0"/>
          </a:p>
        </p:txBody>
      </p:sp>
      <p:pic>
        <p:nvPicPr>
          <p:cNvPr id="28674" name="Picture 2" descr="http://img02.allegroimg.pl/photos/oryginal/27/95/39/39/2795393972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1835696" cy="917848"/>
          </a:xfrm>
          <a:prstGeom prst="rect">
            <a:avLst/>
          </a:prstGeom>
          <a:noFill/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23528" y="1600200"/>
            <a:ext cx="8442520" cy="44958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l-PL" sz="3400" b="1" dirty="0" smtClean="0"/>
              <a:t>NAGRYWARKA </a:t>
            </a:r>
            <a:r>
              <a:rPr lang="pl-PL" sz="3400" b="1" dirty="0" smtClean="0"/>
              <a:t>DVD - SONY </a:t>
            </a:r>
            <a:r>
              <a:rPr lang="pl-PL" sz="3400" b="1" dirty="0" smtClean="0"/>
              <a:t>DW-G120A</a:t>
            </a:r>
            <a:endParaRPr lang="pl-PL" sz="3400" b="1" dirty="0" smtClean="0"/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l-PL" sz="2900" u="sng" dirty="0" smtClean="0"/>
              <a:t>Parametry techniczne nagrywarki: </a:t>
            </a:r>
            <a:endParaRPr lang="pl-PL" sz="2900" dirty="0" smtClean="0"/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l-PL" sz="2900" dirty="0" smtClean="0"/>
              <a:t>Prędkość zapisu CDR/CDRW/odczytu 48x24x48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l-PL" sz="2900" dirty="0" smtClean="0"/>
              <a:t>Prędkość odczytu DVD x16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l-PL" sz="2900" dirty="0" smtClean="0"/>
              <a:t>Prędkość zapisu </a:t>
            </a:r>
            <a:r>
              <a:rPr lang="pl-PL" sz="2900" dirty="0" err="1" smtClean="0"/>
              <a:t>DVD-RAM</a:t>
            </a:r>
            <a:r>
              <a:rPr lang="pl-PL" sz="2900" dirty="0" smtClean="0"/>
              <a:t> x5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l-PL" sz="2900" dirty="0" smtClean="0"/>
              <a:t>Prędkość zapisu </a:t>
            </a:r>
            <a:r>
              <a:rPr lang="pl-PL" sz="2900" dirty="0" err="1" smtClean="0"/>
              <a:t>DVD-R</a:t>
            </a:r>
            <a:r>
              <a:rPr lang="pl-PL" sz="2900" dirty="0" smtClean="0"/>
              <a:t> x16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l-PL" sz="2900" dirty="0" smtClean="0"/>
              <a:t>Prędkość zapisu </a:t>
            </a:r>
            <a:r>
              <a:rPr lang="pl-PL" sz="2900" dirty="0" err="1" smtClean="0"/>
              <a:t>DVD-RW</a:t>
            </a:r>
            <a:r>
              <a:rPr lang="pl-PL" sz="2900" dirty="0" smtClean="0"/>
              <a:t> x6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l-PL" sz="2900" dirty="0" smtClean="0"/>
              <a:t>Prędkość zapisu </a:t>
            </a:r>
            <a:r>
              <a:rPr lang="pl-PL" sz="2900" dirty="0" err="1" smtClean="0"/>
              <a:t>DVD-R</a:t>
            </a:r>
            <a:r>
              <a:rPr lang="pl-PL" sz="2900" dirty="0" smtClean="0"/>
              <a:t> Double </a:t>
            </a:r>
            <a:r>
              <a:rPr lang="pl-PL" sz="2900" dirty="0" err="1" smtClean="0"/>
              <a:t>Layer</a:t>
            </a:r>
            <a:r>
              <a:rPr lang="pl-PL" sz="2900" dirty="0" smtClean="0"/>
              <a:t> x4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l-PL" sz="2900" dirty="0" smtClean="0"/>
              <a:t>Prędkość zapisu </a:t>
            </a:r>
            <a:r>
              <a:rPr lang="pl-PL" sz="2900" dirty="0" err="1" smtClean="0"/>
              <a:t>DVD+R</a:t>
            </a:r>
            <a:r>
              <a:rPr lang="pl-PL" sz="2900" dirty="0" smtClean="0"/>
              <a:t> x16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l-PL" sz="2900" dirty="0" smtClean="0"/>
              <a:t>Prędkość zapisu </a:t>
            </a:r>
            <a:r>
              <a:rPr lang="pl-PL" sz="2900" dirty="0" err="1" smtClean="0"/>
              <a:t>DVD+RW</a:t>
            </a:r>
            <a:r>
              <a:rPr lang="pl-PL" sz="2900" dirty="0" smtClean="0"/>
              <a:t> x8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pl-PL" sz="2900" dirty="0" smtClean="0"/>
              <a:t>Prędkość zapisu </a:t>
            </a:r>
            <a:r>
              <a:rPr lang="pl-PL" sz="2900" dirty="0" err="1" smtClean="0"/>
              <a:t>DVD+R</a:t>
            </a:r>
            <a:r>
              <a:rPr lang="pl-PL" sz="2900" dirty="0" smtClean="0"/>
              <a:t> Double </a:t>
            </a:r>
            <a:r>
              <a:rPr lang="pl-PL" sz="2900" dirty="0" err="1" smtClean="0"/>
              <a:t>Layer</a:t>
            </a:r>
            <a:r>
              <a:rPr lang="pl-PL" sz="2900" dirty="0" smtClean="0"/>
              <a:t> x8</a:t>
            </a:r>
            <a:endParaRPr kumimoji="0" lang="pl-PL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l-PL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Złącze: ATA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pl-PL" sz="3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90 zł</a:t>
            </a:r>
            <a:endParaRPr kumimoji="0" lang="pl-PL" sz="3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6" name="AutoShape 4" descr="data:image/jpeg;base64,/9j/4AAQSkZJRgABAQAAAQABAAD/2wCEAAkGBhISEBIQEBQUFRUWFxQUFRUXFhUUGBcbFBQVGBcSEhUYHSYeHhokGhcVHy8gJScpLC0sGB40NTA2NSYrLCkBCQoKDgwOGg8PGiwcHB0pNSksKiw1KS0qKSo0LCkpKSouNSkpKS0pKS8pKSwsKSwpLiwsKS0sLS8tKSw1KTUpNf/AABEIALcBEwMBIgACEQEDEQH/xAAcAAEAAgMBAQEAAAAAAAAAAAAABQYBBAcDAgj/xAA7EAABAwIEBAMFBwIGAwAAAAABAAIRAyEEEjFBBQZRYSIycRNigZGxQlJyocHR8AcjQ3OSsuHxFKLS/8QAGgEBAQADAQEAAAAAAAAAAAAAAAECAwUEBv/EACoRAQACAgECBAQHAAAAAAAAAAABAgMRBBLwMWGRsSEiQYETUWKhwdHx/9oADAMBAAIRAxEAPwDuKIiAiIgIiICIiAiIgIiICIiAiIgIiICIiAiIgIiICIiAiIgIiICIiAiIgIiICIiAiIgIiICIiAiIgIiICIiAiIgIiICIiAtHFcTDSWsGZw16DsTue3zheXEeIG7KZvo5w27N976etlGtEWCCaw3EWusfCeh0PoVtquT1W3huIObY+Jv5j0O6CYRedGu14lpn+aFeiAiIgIiICIiAiIgIiICIiAiIgIiICIiAiIgIiICIiDDnAXJhfNKq1wDmkEESCCCCDuCFxb+ofNNSpi6uHccrKTi1rQSWnL9tw+99NJGp1OVed62DfAl9M60SYFz5wY8OxsPUboO7oojgHNOHxdMvpOuPOx1nN/EOncWXrieJzan/AKv/AJH6m3qg3MRims1N9gLk+g/VReJ4g51h4R0Gp9T+3zXgTvudTqT6lYhBgdFmFhJRAhAVmVhBljyDmaYP8seqk8LxQGz/AAnrsf2UWsILIigsNjnU7eZvQ7fhP6KXw2La8S0+o3HqEV7IiICIiAiIgIiICIiAiIgIiICIiAiIgIvKriQF5Mxo+1badN43+qDaREQfnznvhlQY3G1Gtcabazg50WaagDxm6DxxOnzVXbiMtjcWt6aR+30Xd+dqNCgH4lpy1nCXU2tz+2AGXxs9AG5zAsAZ0XMeI8s0cYw1+HEB32sOTAncUp8rvcNuhFgjJC4Hir6bm1Kby0iIeNr+XL+9l0vln+oNOvFPExTqHR2jH3i5PlPY29NFxvx0nkEFrgYc1wiCNWuadCFv4Gqx/hnLa7epmZB3Hb/tGL9CrC5Ny9z7Ww4DHn2tITrYtA0a1xEx209AuoYDiNOuwVKLw9p3FiD91wNwexURsrCIgwsysSiAiwioLAkGQSCNCFleOIxAYCXECBN7ADqTsP4L2QSuG42BasQ3YP0B7HoVKgrk+OxFfF1W06Jexub7Jh7xbWBLGzNgdPNJgDqHDsOWUmMcZIABKK2UREBERAREQEREBERAREQEREBERBQcfxJ9LF1i24zmWm4MRB7G0g6hTnDuJsrNlpMgAEWLxLrg2jLpf1mIlV/m0tZjHtJy52U3gnyyS9rp3+yOwv6qLZUcxwc0lrhoRqP+PyKMnR6OILbbXteAAbQTvEW/aVF8X49UkspD2Y0L3DxH/LYbAe87/SZBWjwnj7akU6ga11gBYMd4pJFrO3jQkd5UriaLXtOfQZjmNiMrtANxr8u8ongqDgSXROYzmLpcXHTxudcmNjbpYKv8U5Xc1/8A5GDdkqC5H2XdiOn8BV6xnDy2x+B/Tt6KPfTIVNqTVqUMf/ZxbfYYpohtSLmNAdM7Oxhw2PWm8c5frYWplqt1ux4ux4G7HfpYjcBdR4zy/SxDfEIcNHCxB2MqBOPfQBwvEWe2w7tKhBMRoXRcEffEEfNBRKGP2froHa6/eG/rr6qb4PxurhqntKLi0k9cwqDoRoRPyOl9M8xclmm04jCk1qHmJF30x74GrffHxA3rdDElltR09dwdj3+cojunLXOlLFRTdFOtuwmzv8t2/wCE39dVYV+fcPXBEtkgRYeYRu/t3/MaK+8rf1Bc0tpYx2Zl4rXJbGgeYl3yzeoWI6KsLzw+JZUaH03BzTcOaZBX3KqMrErD3gCSYCiOKcbayW6u+5ofWoR5R7uvWNEG7jeItptzE9usn7rRufyG/RRGHwdfGvhoy0wZnUepO5/IbLZ4Jy3UxLvbYgkN2GkjZrRs3sr1h8M1jQ1gAA2CK0eDcAp4dvhEu3cdSpNEQEREBERAREQEREBERARFp8S4tToNmoddGi7jGsDp30CsRMzqGNrRWN2nUNxFF8H5jo4mRTMOBILTANtxsRopRW1ZrOpjUpS9bx1VncCIoji/MTKJyNHtKmuQEANB0dVdo0fMnYFYtkRtG878sMxDPb5xTfTafG4wzKJPjJ0iT4u65/wrjjXj2dV0xIbUFyL6X1b2P5aqycSxT8QR7chwN2tFqbTBILGSS53vO+EXCpfFeWH0yatH4t1n1j/hF0n69Etibg+Vw0Pof01CmuCczlhDa8uaBAfcuaLWPUWF9VRuC8xFk03iW/aY7Udx+4VgdRa5vtKZzM36t/F27/Teov7arXCRBDszg2Q7OBF2+KANLd9lo4zh2pbeNRu2bwe387qqcM4xUoSASWHzNmNd2nZ3dXPAcRZWAcw2zCwHib4P8W1hY3mLNveFEQFWgtTFYVr2lrwCD1VoxGCDtgHQCYnLedHEC8g7D0EyofE4QgwQqKM/AV8A/wBrhZfSmXUpuOpYdvotHiPL2Hx7TXwRbTrfbomGNcd4GlN//qe2pvT2dVXOL8tS72+Gd7OqOmjuzgiuY1aFShULXB1OowwQQWuaehH8kFb+BxGfwhvisA0RkdJu4iREa2/IBW+tiaOMAw2PYaVdohlUeYfhJ8zPcPwjVV7D8DdRxwwzqjBmDgajSHAMfScS6Docs2OkjW0kXz+mtY/3mGo50tY8NNh5nN9oxuwIgbTAtortUqgdyZgbmNT2A3JsFUeC8QFIODWhjbQ50lzpNjkFy4wYYIgax5V7PrVcS72VMEB0SCZc8bGqRYN90W6dTiae/EOLOqO9nQdLtMzbkTtRG34zBO1rKZ5f5LiKmIudQz9Xd1McA5bZh2yfE86u/ZTKow1oAgWCyiICIiAiIgIiICIiAiIgIiIC5bzjiHjHVGVXECabmOHh8EAhhgeXNmE7X+HUlRv6ncJJp08U0H+3LKhAJhhkh5jZrt9g8rdgyTjv1PPycMZsfTKpUKzg4GmctVoDsrSA1ud85vDq4wbXDvFGYq/8vc506rctYhjhm8RIa1wYYc65tcH81zChiRZr7tBDgJNu4ANx7uh+u8Hk+Iuh+Uf3r5fE7ysFhIAibEQJygrrWpj5FfNwqZMvDvqfD9p7/P126HxLmB7xloeBp/xXCHH/ACmu0/E4egOqhPZiIboS6dzP2nPcbl0m5OvdaeA4vndkreGczQDq4N0LtPUGNgRaZmyxcjLitinVn0GHkUzV3T0+v3RraGXcnue28df52GHtmxW7UprWexam5VOPcrB/9ylZwvbVQ3CuN1MPUyv8J07O/ny+i6AVCcc5fZWaSBdB6UatOuJpeF29Pr+Dv7vy6L5wuMfSeH0zDh+hu1w/RU5taphn5XzGzunqrVguKMrgB5DakAB+zugf8N/qqLrwfjbKzQyIcAwCkLDwu87CSLAQY18J1mFI1qYeDPiu/wAYsGZT5HX+HwNgueVabmOg2cL/ALEEbdwrFwfmNzop1MuYB0EmGunze0AEl0SRBGa4KSjdxWAI10Oh2UdUwh2W3w/jTK76jKckUzkc4jUtGjejRpAAHSdTsYqsym0vqODWjUn6DqewUFd4ny+yu3LUbPQixHcFUl/LLqWOBNQVCJzASHgezLRnIsD5RrJlW/ifH31BlpTSYYGb/EdJi33B317hevLnLRqnLTENnxPv8cpNyfe+SivjhnCn1n5KYk7uIs2dR/x8+g6JwXgTMO2Bdx8zjqVscO4bToMDKYgfX1W2qgiIgIiICIiAiIgIiICIiAiIgIiIC8sThm1GOpvAc1wLXNOhBEEH4L1RByHmvkx+DJqU8z8Obzq6lJ+11b3+fVQWHxGUiQHNkOixuNHNkWcLfqF3l7AQQRINiCuZc4chGjmxGEaXU9X0hq33qfbtt3FlvxZppLz5sFckalEYPDGqCGmRlINbw5wXOk04MkCwsbaGTopLCcaqUyKTwJLjkaSXHIwjMZBO0n/dCq2ExhYc7DY26T7ro/m4W63EN9m65FPK81CSPaNLyIy2yx0MR4RILl1q2pnjVnBvTJxbbr6/x39oXuhWD2hw3n4EEgg/EFfNRirmA4q6i4McPA5waxomQAyTmnRwAMi9gSToFZaFZtRocwgg7rl8jjzinydri8quev6vrHfcNV9JeJat99Na1SmvM9iH4nwdlZpBF1ScZw6rhXSASzp07hdIIWti8I2o2HBFV3hnHmvYG1PE3Y/aYd4/Y2Uvw+BXYA4ES27YtnkAkHQ62P0gmr8T4A+i/PS03GxWzwys8OzMmTkMFoGVzGwTmB8QOsRsNE2LfX41QwrHUqFMXMgA3qOJOZzjrAi7jroAoyjQrYqqC/xv+y0WZTB6D+Er54TwOpXqw2XOPnedl03g/BaeHZlYL7u3KiNTgfK9Oi2XgPeR4ib/AACmKGHawZWAAdAvRFQREQEREBERAREQEREBERAREQEREBERAREQEIREHPuc+QZLsTg2jNrUo7P3JYNnbx8oOvP6VdzTmYS0tMEaFpnRw/nzX6BVO5x5DbiJr4eGV9/u1Oz+/f59tlMk0lqyYovGpc/wmKEEtsPE+s0kkkAW9n7o9Rlgm63MBj3UQ1zJNMik1tO7ny861d5MiDqZMxCgqtN9N5aQ5lRh8TTIc0jcHpvP1F1v4LFF7vCQ2o4jOTJD2jUMbpmO7bBxOtl2MWauWOm3+vn8/Gtx7ddPD279PJesHjWVWy0i1iJBghfb2KlYTGezAr0pbTaKjyzxOe7xea8ks1vtAAEXVu4dxEVRBGV4ALm7ievftqufyON+H81fjHs6nE5kZflv8Le/9T5DqSx/463SxfLgGgucQALknQeq8botcYAOEELRwfAfb1ctDyA+Kpt6N6+qk8FgKmLMCWUNzo6p27N7f9K4YTCMptDGAABB48L4VToMDKY9Tue5W4iICIiAiIgIiICIiAiIgIiICIiAiIgIiICIiAiIgIiICIiCuc28m08Y3MPBWb5Kg/2u6j6bLkeP4fUo1XUqrclRv2dndH0z0/nYd/UPzJyxSxlPJUEOF2VB5mnqO3ZZ1tNWFqRaHIsHjC57XRNSMuYucLWuGgEF4t4reGd1LcvVHuq03tbIN5JILWPBlztbkwQNfNJMkqJ4pwmrhKxpVwQbllRtg8QRmaTve+4n0Jm6NRrWZKRyU2Q0bl3haczjqbWg/HTKvdOab01Lmxxq4r7iFpr4hrG5nmB+ZPQDcr64dwV+JIqVwW0hdtPc9HP/AGXry5wb2sYmvJP2GnRo9OqtQC5zqvmnTDQGtEAaBfSIgIiICIiAiIgIiICIiAiIgIiICIiAiIgIiICIiAiIgIiICIiAiIg0eL8Fo4mn7OswOG3UGIkHZQXC+Q2UnjO81GsADAQBppmi0q1ortNR4sNaAICyiKK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images.esellerpro.com/2131/I/708/06/SB0240%2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3225" y="2371724"/>
            <a:ext cx="6200775" cy="448627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290392" cy="990600"/>
          </a:xfrm>
        </p:spPr>
        <p:txBody>
          <a:bodyPr>
            <a:normAutofit fontScale="90000"/>
          </a:bodyPr>
          <a:lstStyle/>
          <a:p>
            <a:r>
              <a:rPr lang="pl-PL" sz="5300" dirty="0" smtClean="0"/>
              <a:t>Karta muzyczna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(zamiast zintegrowanej)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 smtClean="0"/>
              <a:t>Sound</a:t>
            </a:r>
            <a:r>
              <a:rPr lang="pl-PL" dirty="0" smtClean="0"/>
              <a:t> </a:t>
            </a:r>
            <a:r>
              <a:rPr lang="pl-PL" dirty="0" err="1" smtClean="0"/>
              <a:t>Blaster</a:t>
            </a:r>
            <a:r>
              <a:rPr lang="pl-PL" dirty="0" smtClean="0"/>
              <a:t> AUDIGY </a:t>
            </a:r>
            <a:r>
              <a:rPr lang="pl-PL" dirty="0" smtClean="0"/>
              <a:t>2</a:t>
            </a:r>
          </a:p>
          <a:p>
            <a:r>
              <a:rPr lang="pl-PL" dirty="0" smtClean="0"/>
              <a:t>Złącze: </a:t>
            </a:r>
            <a:r>
              <a:rPr lang="pl-PL" dirty="0" smtClean="0"/>
              <a:t>PCI</a:t>
            </a:r>
          </a:p>
          <a:p>
            <a:r>
              <a:rPr lang="pl-PL" dirty="0" smtClean="0"/>
              <a:t>Ilość kanałów:</a:t>
            </a:r>
            <a:r>
              <a:rPr lang="pl-PL" dirty="0" smtClean="0"/>
              <a:t> 7.1 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120 </a:t>
            </a:r>
            <a:r>
              <a:rPr lang="pl-PL" dirty="0" smtClean="0">
                <a:solidFill>
                  <a:srgbClr val="FF0000"/>
                </a:solidFill>
              </a:rPr>
              <a:t>zł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5602" name="AutoShape 2" descr="https://encrypted-tbn1.gstatic.com/images?q=tbn:ANd9GcTgtVHqpvGx_MlszAM4UZs7ymOjvCo_aJLs9fP2XTY0WlyVLqrygQ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5604" name="Picture 4" descr="https://encrypted-tbn1.gstatic.com/images?q=tbn:ANd9GcTgtVHqpvGx_MlszAM4UZs7ymOjvCo_aJLs9fP2XTY0WlyVLqry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228600"/>
            <a:ext cx="7506416" cy="990600"/>
          </a:xfrm>
        </p:spPr>
        <p:txBody>
          <a:bodyPr/>
          <a:lstStyle/>
          <a:p>
            <a:r>
              <a:rPr lang="pl-PL" dirty="0" smtClean="0"/>
              <a:t>Obudowa komputera: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716016" y="1600200"/>
            <a:ext cx="4050032" cy="492514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SPECYFIKACJA TECHNICZNA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>
                <a:solidFill>
                  <a:srgbClr val="FF0000"/>
                </a:solidFill>
              </a:rPr>
              <a:t>70zł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adry\Desktop\274184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4158901" cy="3370287"/>
          </a:xfrm>
          <a:prstGeom prst="rect">
            <a:avLst/>
          </a:prstGeom>
          <a:noFill/>
        </p:spPr>
      </p:pic>
      <p:pic>
        <p:nvPicPr>
          <p:cNvPr id="1027" name="Picture 3" descr="C:\Users\kadry\Desktop\304720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286250" cy="5010150"/>
          </a:xfrm>
          <a:prstGeom prst="rect">
            <a:avLst/>
          </a:prstGeom>
          <a:noFill/>
        </p:spPr>
      </p:pic>
      <p:pic>
        <p:nvPicPr>
          <p:cNvPr id="1028" name="Picture 4" descr="C:\Users\kadry\Desktop\264460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720080" cy="937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/>
          <a:lstStyle/>
          <a:p>
            <a:r>
              <a:rPr lang="pl-PL" dirty="0" smtClean="0"/>
              <a:t>Zasilacz: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4464496" cy="4495800"/>
          </a:xfrm>
        </p:spPr>
        <p:txBody>
          <a:bodyPr>
            <a:normAutofit fontScale="92500" lnSpcReduction="10000"/>
          </a:bodyPr>
          <a:lstStyle/>
          <a:p>
            <a:r>
              <a:rPr lang="pl-PL" sz="2600" b="1" dirty="0" smtClean="0"/>
              <a:t> ATX TRACER </a:t>
            </a:r>
            <a:r>
              <a:rPr lang="pl-PL" sz="2600" b="1" dirty="0" err="1" smtClean="0"/>
              <a:t>Highlander</a:t>
            </a:r>
            <a:r>
              <a:rPr lang="pl-PL" sz="2600" b="1" dirty="0" smtClean="0"/>
              <a:t> </a:t>
            </a:r>
            <a:r>
              <a:rPr lang="pl-PL" sz="2600" b="1" dirty="0" smtClean="0"/>
              <a:t>450W - </a:t>
            </a:r>
            <a:r>
              <a:rPr lang="pl-PL" sz="2600" b="1" dirty="0" smtClean="0">
                <a:solidFill>
                  <a:srgbClr val="FF0000"/>
                </a:solidFill>
              </a:rPr>
              <a:t> 100 zł</a:t>
            </a:r>
          </a:p>
          <a:p>
            <a:r>
              <a:rPr lang="pl-PL" sz="2200" dirty="0" smtClean="0"/>
              <a:t>Filtr PFC pasywny </a:t>
            </a:r>
          </a:p>
          <a:p>
            <a:r>
              <a:rPr lang="pl-PL" sz="2200" dirty="0" smtClean="0"/>
              <a:t>Moc maksymalna </a:t>
            </a:r>
            <a:r>
              <a:rPr lang="pl-PL" sz="2200" dirty="0" smtClean="0"/>
              <a:t>450W</a:t>
            </a:r>
            <a:endParaRPr lang="pl-PL" sz="2200" dirty="0" smtClean="0"/>
          </a:p>
          <a:p>
            <a:r>
              <a:rPr lang="pl-PL" sz="2200" dirty="0" smtClean="0"/>
              <a:t>Rozmiar wentylatora zasilacza 120 mm </a:t>
            </a:r>
          </a:p>
          <a:p>
            <a:r>
              <a:rPr lang="pl-PL" sz="2200" dirty="0" smtClean="0"/>
              <a:t>Wyłącznik zasilania tak </a:t>
            </a:r>
          </a:p>
          <a:p>
            <a:r>
              <a:rPr lang="pl-PL" sz="2200" dirty="0" smtClean="0"/>
              <a:t>Złącze CPU 12V 4pin </a:t>
            </a:r>
          </a:p>
          <a:p>
            <a:r>
              <a:rPr lang="pl-PL" sz="2200" dirty="0" smtClean="0"/>
              <a:t>Złącze do płyty głównej ATX 20+4 pin </a:t>
            </a:r>
          </a:p>
          <a:p>
            <a:r>
              <a:rPr lang="pl-PL" sz="2200" dirty="0" smtClean="0"/>
              <a:t>złącze </a:t>
            </a:r>
            <a:r>
              <a:rPr lang="pl-PL" sz="2200" dirty="0" err="1" smtClean="0"/>
              <a:t>Molex</a:t>
            </a:r>
            <a:r>
              <a:rPr lang="pl-PL" sz="2200" dirty="0" smtClean="0"/>
              <a:t> 3 </a:t>
            </a:r>
          </a:p>
          <a:p>
            <a:r>
              <a:rPr lang="pl-PL" sz="2200" dirty="0" smtClean="0"/>
              <a:t>Złącze PCI Express 1x </a:t>
            </a:r>
            <a:r>
              <a:rPr lang="pl-PL" sz="2200" dirty="0" smtClean="0"/>
              <a:t>6pin</a:t>
            </a:r>
            <a:endParaRPr lang="pl-PL" sz="2200" dirty="0" smtClean="0"/>
          </a:p>
          <a:p>
            <a:r>
              <a:rPr lang="pl-PL" sz="2200" dirty="0" smtClean="0"/>
              <a:t>Złącze SATA 2</a:t>
            </a:r>
            <a:endParaRPr lang="pl-PL" sz="2200" dirty="0"/>
          </a:p>
        </p:txBody>
      </p:sp>
      <p:sp>
        <p:nvSpPr>
          <p:cNvPr id="1026" name="AutoShape 2" descr="data:image/jpeg;base64,/9j/4AAQSkZJRgABAQAAAQABAAD/2wCEAAkGBhQSERQUEhQVFRUWFBUUFhcYFBcXGRgVFhgXFxYYGBUYHCYeFx0jGRUWHy8gIycpLCwsFR4xNTAqNSYrLCkBCQoKDgwOFw8PFywcHB0pLCkpKSkpKSwsKSksKSksKSksKSwpLCwpKSwsKSw1KSkpKSktLCwtLCkpKiw1LCksKf/AABEIAMIBAwMBIgACEQEDEQH/xAAcAAEAAQUBAQAAAAAAAAAAAAAABgIDBAUHAQj/xABIEAABAwEEBgcEBwYDCAMAAAABAAIDEQQSITEFBkFRYXEHEyKBkaGxMkJiwSNScoKS0fAUM0OissJT4fEVY2Rzg8PS4iREVP/EABcBAQEBAQAAAAAAAAAAAAAAAAABAgP/xAAfEQEBAQEAAgEFAAAAAAAAAAAAAREhAjHwIkGhweH/2gAMAwEAAhEDEQA/AO4oiICIiAiIgIi8JQeotHatd7FGbptDHGtKMvSmu76MOx4K2dfLGKXpSy97N+GZleV9gqgkCLGsGk4p23oZGSNyqxwcK7iQcDwWSgIipkfQE0JoCaDM8kFi3aRjhYXyvaxozLjTu4ngFCrL0rxzW6OzwwyPY510vob9cg8RAEiMbXOphjTDGN6V0BbNLyG0Rvggiqxjnds0aGF73An2y28GEi6CQaUDSTE9PaaGjwbLo6YuacZZ7zQ6V1MTeDQ66DUXQ5zdu01g77a9PwRm6ZYw+9du3wXXqE0ujGtAViSaYDjQGvJfLkOln9YCyr5DQAi8TerUXdudKBu1da1L6S2xzNitUBYXXReIcHsdTEujOIaTwBA35rHlLWpjrtiBu9rBZCwIdMRv9l7TTOjgaeCzIpaiq1LPTKtERaBERAREQEREBERAREQEREBERAREQEWotut1jiNJLTCHDAtvgkHi1tSFYj17sJ/+zGPtVaPFwCDfLD0joiKcAStvgGt0uddP2mg0d3g0Sx6Ygm/dTRSfYka7+krMQWLPYY4wAxjW0yoAq7RZmyNLHta9pFC1wDgRuIOBVxEHMtY9T32B5tdjdI2NtXP6sB0kdBhUOP0sFQKsJq3EjD2ZLqlrq21HqZbjLS1ocWte17HtIBvxuaTXPFtajzUoXMNY9A/ss7WRvfHE5z57J1ULXuZa6AGHAXrjhiGggUvDANCDp6pe8AEk0AFSThQc1pNE61RvshnnIhMdWTtdh1crMHt355DM1C5Lr10jy2x5jgLmwDC6M5Bvkpywbs21QavXTTLBaZhZpH9Q+Rz6X3Br3vcXPJDSA5l49m8Ce6gEL0tiwXYnmpH0jq0J+Fo9SSeWS2IsYD78pB4ONabsMvVXp7RXFzmxg5Fzg0kcKm+RxaFx8+WW3nz5+m531Gl0fY3RlsnWiJzXBzTQ3muaaggGmIIBW3tulZLRJK98pe6VxkcLjbtcPYJxZhlQD5rHi0VI+RoY1rmuNL7muDGneXPYDTjQ81I4uj21SCotFmGQuicD+2mS6y71j091Ftc7LVG2Bv7xzWSO6u8LpcCQSMhtzFKDcvoewsowLU6n2dsVliipEHsja1/V0uucAAXbyTTEnFb2qmd0eoi8qtD1ERAREQEREBERAREQEREBERAXIOknXZ0k77Kx5ZDFhLdNDI/3gXbGNJu02ursy6+vmXWoFlsnvZm1TV+695FeBvArHnciz2w7fpdzcGgtBIbdZRorsvu37wB31wWNabS2INvUvvF7Gpo05b8TnyorEEMZh6wyvMvWUEdwBoZdJLy+uLq4UoMyVTpWxSPe+S490bY4qua0kMFxuLsOyKnPisZ2S1rVP+2G1xfjvEYPzBW+0V0g2qGnU219B7r7xHg8PaovZNFMeT2jT4RXHYK0IGRzpkcVi23RrmVcA4sHvUBA4FzCQDzIWs7m/j+JXXrB0z25o7TIZhvDSD4xuoPwrax9PJHt2I1+Gf5GOq4Gy0OGNVuNHutctOrY943kVb+J+Hmr9ScdmPT9H/8Akkr/AMwf+CjGtvTHJaxGxkHUhsrZL18ufeaeyQ66LnMb1pbHqtO8DrTGzg0Fx/lIb5lbWDVCEYuYXn4iafhGHjVWW/cxG7TappnPbfdK5zhIB2iTgG1cNppTHE9mm1ZVh1ctRF11Im1JxPa7mj50U/0Zod7xdhiJHwNo3vODQt1BqU/+NI2OmbR23fJo8SrqObR6lxfxHPk4E3R4BbTR2rra0ghq74GVd3nNdQsOqMLaERmT4pCafgoG+q28VjN26BhuAuNG8UGf4UVzA6oWkfwH91D6FUu0DM3OGUf9N35Lp8b2gYcTg0jEVzr2vRZUbi4ZEV7jQjdmPJQci/ZXNza4c2keqz7BYpn06trqE0BBoK8DkeQXURx9SvSd9ERBG6LtLaUnoTsEsnqBTuVbIbf7srncpa/1KaOY07Ae4fkqDcFaCpGJA2c8aDvKCHOtWkW07T8cv3Lq78wVis11tQwLmk5Ysb/bRb/S0cEgN68R8Mhaz7zsnHkHLUWWwRg9hh+1ewP4mVKA3X20DNkZ+44f3K8zpFk2xMPJxH5qplpY0jNxrhQB9OAGAJ4jHitj/sp723sG8JGgYcQ2tO/FBhs6R98PhJ/6rIj6RItsUg5Fp+YWpk1eaavntELWD/DINTurT0BWDJYrEQS2eQGmRYc+d0BUSyPX6znPrBzYD6Eq+3Xeyn3yPuP/ACXNbQGhxDCXN3lt0nuqf1uVkOrl4/kg7Bo3TcM94RPvFtKijhSuWYG5ZyhPRtFTrz/yx/WfyU2QERFQREQFxrpo1Rc1/wC1xjsyFokp7srRdaTwe2g+00fWXZVatNmbIxzHtDmOBa5pFQQcCCNqlHyDC2hLq82nDfU1P6xWbapXGMNqSAQC28QCPcfdrQnEtrTDAK7rNo/q5JHAFreuljpiSy68gNJJxwFMccMVb0fb5Y2gxOGWPYad3vUrSp81nNXWw1e0JO7rBHE6pYHMaSWXrl6uR7XZecCCN4OS2ujNWg9wc6+wgV7B6t2bwQWgZfRuNWFgII7IWlZrZPG5riYw4Yj2gaVr7vGmOeAxwW8t2ujprkhEYc3qxi4V7LbRVxbccD+9bQtBBNDRp7I0jKOhouvHVQQyuLBgGtc2oMl51DQEgMqamtdpotgdHTVBFnLSKULGxtw7VQ5pkoc24j6qjdn1zax5cWPcbkjbxaw1c9jxVzDgRfeTQ5jZsWSzW+A53G87FZvlEUG7sllfiG2QO6twa++xpcXgNLgXEgNJFDheHbS0WV7YiTZTGWsFX0i7JAFX1BvZiu9a4aw2WUETSOe7rXy3m9SK32RtILZWgCnV4UGRVy9ZiD1V4u92psl2uytwXqcsUEii1ntLMpnjgTUedVmR682ofxA7mxvyAUdAXhKglsfSLOPabE77rh/cqxr4CavgrymdTwIKh1V5eQdDh6RYsjE9v2bp+YWbDr7ZjmZG82f+JK5feXoeg6zDrZZXfxmjmHN/qCyRpeF3sSxOqf8AFbh4n5Lj4evb6DqVs0qQey2R/JjhH5C8/wAQFqbVpMvN0mm69VjRyjGf3qqCNlpkacsFkx6XmblLIP8AqO9KoqUy2pgxJ6x28kED5DurzCzrJoeafF30cZxxrjyacTzKh8WsU7SD1lSMiWMcR3uaSsqfXW1PaWmSlcy1oa78QGHdigl1q0jZbCKDty0ywL+85MHnwKiGmNZ5bRgTdZsY3L7xzd6cAtKXJVEV1S/vVDn0+Q3rK0dox8zw1rS5xyaMhxJyHMqiy0F2eA3bSroUi1g1ebZYI6m9I55vOxoAG5NG6pGJxNNmSjwCInvR1FSCR2+Sng1v5qWqPaixUsgO97z6D+1SFIoiIqCIiAiIg5f0g6iOvSzwsMkcvaljaKuZJtkaM3NdjUDEEk5Hs8cnsgYXMGIB4cPMEeS+sJHLgvS5ZrukCRTtwxuNNpvSNJ/lCzk0c/xvVw9oA12tpkOONViftt28M+1VtdxxOHy4rOtcga0uIB2EHbu767Vqwes7Pv5j4t457j/qtI8OkXfoBVstjzk0HkCrdWtwbRztrji0cht5lPpH/WdyrTwGAQZBmNO1GR4/kqP2pm0EK0IHgHBww2V3jd3ryKZ3vAEbbw+aDMitQGLXub3keizIdLy+7M/D4ifI1WE2zNfS7UbbmFT9kk57KH1wWL+0dujRQ5U+Rrj/AKKNZzdb9usdoaKmQEDO81p+VVeh1yl3RO/ED4LSQ2hr8DsrwGGZSWtwGl0tdUCuBBNMO6g4q4ykR1yd/h3eTgfJw+ayrPrlHT6QOHEMFP6yo2WqktUwTKLWqzO/igcwR8lmRaUid7MjD94Lnr4wcwPBWzZm7h6eiYrpzXVyx5L2q5mwXciR3n81lRaTmblLIPvn51QdCrhXZv8A80qoJDp+duF4EcWDiPmfFZset0ozaw9zh6EoJeF46TGgxO781pNC6wOtD+ruXHXS6t6uANDh/mpJFZw0Yd52lBTBBTE4nf8Akpr0dR9uY7msHiSf7VEQFt9C6Vkia+OEHrJS0AjEil7Bo3m9nsp4Bt9f7c172RtNSy8XU2E3aCu/A4KKUUo0nq6LPZC+TtSve0E53a1JAO04Yn9GNUVHTtU46WSLiHHxc4rbrB0HHds0I/3bPNoPzWcgIiICIiAiIgxbQHbFxXpejP7TC4ilYnN/C8H/ALi7ouU9OFm7NlfufKz8TWO/7ZWRxTTI7AO5w9CsOQXY7zRi8Yn6rOHMg9w4rZaWZWP7zfWnzWCJPpnj3Gggj4YxTzpTvWkeFoaAbvaIrTZjk4j5d/O2XufhieA2cgMl7EH9aXE0GL3O2U4egCudaXjs4N3DD8W8/oILX7I6vskdx+SuWWY3rrvZA94VJpU7eSy7PoYSgDr4Ysa1lc5tT91jqd5C2tt1UtEEQkc0TQn+JFIJo9gxe03mbcSBnTBRZy9aC0O6xtYj7ObNoA+qdo4Z88aWo5+so4/vBt+uANvEb/0KZ7MWODoyaVwqcWncfzSd9KuYRucRsO2nA+apbqky0xGLjmaZDcOO8rMgBfRxyGQ4jasCU1F4cjwP+ayNETGpbspXvwCI2RVpzlddGThl6quJgaMO8n5lBr5C/crRe8ZtPgr82mWh1A28N9aeGC9ZpVhzaR3AoMX9q3qptqWbHLG/AfMK4dHNcDTDed3HAcMkGMx9VVI0kChpQ4intA8dlPmrRiMZo7I5HYRzWQEG71IZ/wDJdwiP9QCnZCheojPp5DuiHm4KbkIrxjV0bVvV5tnYHuoZHNrXY0H3W8d5XPoo6kDfgutSMqQNgCCO68zfQRjfJXuDT+ag9FJdcdKtke2NmIjrV29xpWnAUzWhssdXsG9zR4kBKV1ezR3WNG5oHgKK6vAvUBERAREQEREBc86abPWxRu+paGeDmSt9SF0NQ/pVs97Rs3wmJ/4ZWV8iVKPn6eOo+80+DgfktCMpz3eLxX0UinHZdyJ8BVaGVvbnbvBcO5wcPIqo8gFYbpNLzyB90A08T5KWaiamm0smqS0sZeFLpJe4lsY7Ru5tcc9mYrURC79E37bj4htPRdQ6K7f2LS0UvdQyUZfww9rs8MDIDigy7DrS2yNdFaI2NkY9sckXV4Dskukq0Fpaexhn2ttMa57a2OM2uyM6n2BI1rmGF5ePYdHeBrni0UoK0Fbwx4bF1UNhtbaF0jy2YmoMgneQ4EioN0iu+rcsVi26Jjba2V0I6mKSKOVoN5oMzSRILlAKEg0ApntqTFR3TWiTLDJbI442RGZ0csTLxMJ9ytQM8ThhUgbaCHAXHkHI4HkdvzXcrXYom2wwsAEVugdZ3sFQGzxtrC+64Cm7muLaTsxAB3EtPqPWncqjFYLryw5Hsn5Hx+av6JFJCD9U+oVmVtWscd10825eVFnWRn0od9ZhPfhXzCDNljrvyGWYINQR4q3pE/RHmPVZPVqm12YvjLRSv5KjQ2SwmTrCKUjZ1jt9LzWYbzV47qq5A6Pq5L1esvMuYVF2kl8HiT1dO9WpbG5uYI5ghWuqKguxSkHDNbqw2m+0uywcDzA/zWnslrdESWgVLJIzUV7MjHRu76ONFtdE/uHff9AEgrheLt1wqN26u0HYqH2YsoQasJoDuO5exw9nbsNAaZcdyvub2QDvqf1+tiCQagM+lnO5jB4klTOiifR+ztWg8Yx5EqX0RWRoyK9LGN8jB4uCmGtmsNysUZ7Z9tw90HYD9Y+Q54QyzzFjg5poWkEHiMQvHuJNSak4k7yqKQszQVDaoW51fe5BuNT3gD/QrCkkDQSdm7MnIADaSSBzKkuomhSXmd+yvK9SlBwaDTiTXaVETtuS9REUREQEREBERAWk12s3WaPtbf8Ah5SObWlw8wFu1atUAexzDk5paeThT5qUfLkgr3/NRkOxY45Xbju4XT/KQVJnC6bpzGFOLc1G3x0e+M4G8S3nU3fEGneFUUXs4yMRlzbX1FfJbfU3WD9nnY8tvNbVsjDiHwvweCDgczhvurTvjLgHD2m0rvoMj3ZeCuOaRV8d0uoL1Mbu8t4byOOzFB0OzwRh4me60x2EySPs72Ctwl1Q5wxLW1vUw948Vd1nnY5xfBaRaQ+JrZiInVDYnVZI9wFAW1u4Ct0Y40roNUOkN1lwoHMJq6Jxo2u10bvcJ2jEHcuis6U7D1R+je3CpYYo6E/bvBp5mnJRXmk9LuElidMy7cmFoMglEjHRxxmR5YcwLorjmCFxue03+tLsBfae91a/rgs3TmnzJUQkiNt4MjvF1xjn3rrSR7IJ88cMFppcIgDm89YfsjBvzKoTQ3YncJGkd7T+SydGGoj5yD0KsMxha0n2nG7yaKepPgsiwMu9UDn9K70A9ERsaq/ZRVwG8rGIV6yvuuBOSoyQARWjgDtoHDClcezvHirb7Gx31Dzw9QB5rNsVvdGKNdG4drAmntXK+1d+o3DJX47Yy+XTQEh0jXGn1QSXdvOpwrQgGhyJvCK00mgWkYMPNtXDyqFbbC1jbg5UrvzqpBHFZH07bo6BlTQneXkYHEBtMM3SCmAKxrTBdLB1nWBzqHJzcHUwqST4DPCuaGNMqSrkmZ5qkBVEr6Pmdm0H/eNHg1SuijeoDPoZTvmd5AKTIPAF6AhVqdxJEbcCRVxGbWZdxOQ7z7qqsjRGj3WmZrW+yCQDsqMHP5AVaO/eF1WyWVsbGsaKBooFqNU9CCCIEijnAYU9lo9lo3frct6sgiIgIiICIiAiIgLwr1EHzVrREGWy0tGAFoloOF91PIqK2xgkdW6cOyHAZncTu2b8V2bXvowtEtplns117ZDeLC4NcHUF6l6gIJFc9q5lpbVq02anXWeZtCaEsN01Nfa9k47aqRGibiewauA7WHtby3fx396pksp/eRYEYlozHFv1h6csvJbA9ga5pq5uYHDceCrZaA81FGyjYcATvB2HhkeG2jHc1rqPc0NJ2DAO40Hs+itWiJzsiwDdfaB6paJ7zvpAWuGZAz5t+YVl1mriHs7zd/qQXIgyM3i687Y1pw+87dwCquGV4cDWp7VfdpnX4aK02ytHtSN+7Vx8sPNVm1gdljeztri5/M7OQ80FFqdee1rMhRrOPHvJqtnC69LUYhgLK76DE+NfFY0rBEK43yKCubAcTX4qGnJeaGY69h7NMfkg3ISiBeqjFtzQKEuI2Cm/PYseC1OB7EhHPDzFFm2hlXR7r/8Aa5Z9tsYYKiSN53M6yo/Exo8CUGCNJze8Gv5gHzcK+aybNbmkgmOhBBwcRiMRWt7DksrSuhOpAcHEi/cqWXQ/Ct+M3j1jCPewzbhitZGO07mPQKCshLqqQKiZ6iNpZSd80h8wFIVo9S20scfEvd4uK3ZRVuea62px2ADMk4ADiTgpDqTq+XuMkmNDecdjn7APhaKeA3laHQ9hdapm3fZqQzdufJypUDhU+8F1ixWNsTGsbk0U57yeJSi+ERFAREQEREBERAREQEREBeOaDgV6iCOaW6PrDaKl8DGuPvM+jP8ALQHvBUK0z0ERuqYJuTZWB387aEfhXWEUwfOWmOiG2RDGHrWjIxuvnuHt+Shls1acxxa68w/Vewg+C+wKLHtmjo5RdljZINz2hw8CER8dSaODfaLu5hPnWioFpDf3baH6xxd3bGr6e0p0T2CbFsbojvjcQPwuq3wAUM0x0DOxME0b+EjC0/ibUHwCo4rZIi4kHEHPnsPNbGyPMYo5pDbxBdszoO7ipZpTo1t0Axs7iBtjAeKfcqR3hRu0RFjjfDiS26WkeoORQXiFTReQghrQcwAD3BVrQArwuqvSqbqB1fEeC8a2hdxOC9oigVXtVSVTISGmgqaGgVHQtVmUscH2K+JJWXaKyOETdorIRsZlSuwuoQNwDjsCxtHydXZYcKnq4w1u1ziMGjnv2Cp2KXaj6u3nX5MaG880wfIaYD4QABTcAEEn1V0KIYw4ijnAYU9luwcP9Ny3iIsqIiICIiAiIgIiICIiAiIgIiICIiAiIgIiICw9IaGhnFJoo5B8TA7wJxHcsxEEF0p0PWKWpj6yE/C6838L6+RCiGlOhO0MqYJY5RuNY3edW+YXaUQfNOk9TbZZ69bZ5Gge8G3m/jbUea0r2YEVoagg0ByrVpqRQGueeAX1gtVpPVWy2ivXWeNxPvXQHfjbR3miPmSi8ou3aU6FrK/GGSSE7qiRvgaO/mUS0l0MWuPGJ0cw4OuO8HYfzK6OfXUIwPIrcaS1ZtNn/fQSMG8tN38Q7PmtaIamlM8PFUdE1bsDrQ6K6MLrWxg7roDpDzpQfCPiK6/YLE2KNrG5AeJ2krTao6D6mO+4dtww+Fuzxz8FIVlRERAREQEREBERAREQEREBERAREQEREBERAREQEREBERAREQEREHhC10urVlc6+6zwl28xMr34YrZ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data:image/jpeg;base64,/9j/4AAQSkZJRgABAQAAAQABAAD/2wCEAAkGBhQSERQUEhQVFRUWFBUUFhcYFBcXGRgVFhgXFxYYGBUYHCYeFx0jGRUWHy8gIycpLCwsFR4xNTAqNSYrLCkBCQoKDgwOFw8PFywcHB0pLCkpKSkpKSwsKSksKSksKSksKSwpLCwpKSwsKSw1KSkpKSktLCwtLCkpKiw1LCksKf/AABEIAMIBAwMBIgACEQEDEQH/xAAcAAEAAQUBAQAAAAAAAAAAAAAABgIDBAUHAQj/xABIEAABAwEEBgcEBwYDCAMAAAABAAIDEQQSITEFBkFRYXEHEyKBkaGxMkJiwSNScoKS0fAUM0OissJT4fEVY2Rzg8PS4iREVP/EABcBAQEBAQAAAAAAAAAAAAAAAAABAgP/xAAfEQEBAQEAAgEFAAAAAAAAAAAAAREhAjHwIkGhweH/2gAMAwEAAhEDEQA/AO4oiICIiAiIgIi8JQeotHatd7FGbptDHGtKMvSmu76MOx4K2dfLGKXpSy97N+GZleV9gqgkCLGsGk4p23oZGSNyqxwcK7iQcDwWSgIipkfQE0JoCaDM8kFi3aRjhYXyvaxozLjTu4ngFCrL0rxzW6OzwwyPY510vob9cg8RAEiMbXOphjTDGN6V0BbNLyG0Rvggiqxjnds0aGF73An2y28GEi6CQaUDSTE9PaaGjwbLo6YuacZZ7zQ6V1MTeDQ66DUXQ5zdu01g77a9PwRm6ZYw+9du3wXXqE0ujGtAViSaYDjQGvJfLkOln9YCyr5DQAi8TerUXdudKBu1da1L6S2xzNitUBYXXReIcHsdTEujOIaTwBA35rHlLWpjrtiBu9rBZCwIdMRv9l7TTOjgaeCzIpaiq1LPTKtERaBERAREQEREBERAREQEREBERAREQEWotut1jiNJLTCHDAtvgkHi1tSFYj17sJ/+zGPtVaPFwCDfLD0joiKcAStvgGt0uddP2mg0d3g0Sx6Ygm/dTRSfYka7+krMQWLPYY4wAxjW0yoAq7RZmyNLHta9pFC1wDgRuIOBVxEHMtY9T32B5tdjdI2NtXP6sB0kdBhUOP0sFQKsJq3EjD2ZLqlrq21HqZbjLS1ocWte17HtIBvxuaTXPFtajzUoXMNY9A/ss7WRvfHE5z57J1ULXuZa6AGHAXrjhiGggUvDANCDp6pe8AEk0AFSThQc1pNE61RvshnnIhMdWTtdh1crMHt355DM1C5Lr10jy2x5jgLmwDC6M5Bvkpywbs21QavXTTLBaZhZpH9Q+Rz6X3Br3vcXPJDSA5l49m8Ce6gEL0tiwXYnmpH0jq0J+Fo9SSeWS2IsYD78pB4ONabsMvVXp7RXFzmxg5Fzg0kcKm+RxaFx8+WW3nz5+m531Gl0fY3RlsnWiJzXBzTQ3muaaggGmIIBW3tulZLRJK98pe6VxkcLjbtcPYJxZhlQD5rHi0VI+RoY1rmuNL7muDGneXPYDTjQ81I4uj21SCotFmGQuicD+2mS6y71j091Ftc7LVG2Bv7xzWSO6u8LpcCQSMhtzFKDcvoewsowLU6n2dsVliipEHsja1/V0uucAAXbyTTEnFb2qmd0eoi8qtD1ERAREQEREBERAREQEREBERAXIOknXZ0k77Kx5ZDFhLdNDI/3gXbGNJu02ursy6+vmXWoFlsnvZm1TV+695FeBvArHnciz2w7fpdzcGgtBIbdZRorsvu37wB31wWNabS2INvUvvF7Gpo05b8TnyorEEMZh6wyvMvWUEdwBoZdJLy+uLq4UoMyVTpWxSPe+S490bY4qua0kMFxuLsOyKnPisZ2S1rVP+2G1xfjvEYPzBW+0V0g2qGnU219B7r7xHg8PaovZNFMeT2jT4RXHYK0IGRzpkcVi23RrmVcA4sHvUBA4FzCQDzIWs7m/j+JXXrB0z25o7TIZhvDSD4xuoPwrax9PJHt2I1+Gf5GOq4Gy0OGNVuNHutctOrY943kVb+J+Hmr9ScdmPT9H/8Akkr/AMwf+CjGtvTHJaxGxkHUhsrZL18ufeaeyQ66LnMb1pbHqtO8DrTGzg0Fx/lIb5lbWDVCEYuYXn4iafhGHjVWW/cxG7TappnPbfdK5zhIB2iTgG1cNppTHE9mm1ZVh1ctRF11Im1JxPa7mj50U/0Zod7xdhiJHwNo3vODQt1BqU/+NI2OmbR23fJo8SrqObR6lxfxHPk4E3R4BbTR2rra0ghq74GVd3nNdQsOqMLaERmT4pCafgoG+q28VjN26BhuAuNG8UGf4UVzA6oWkfwH91D6FUu0DM3OGUf9N35Lp8b2gYcTg0jEVzr2vRZUbi4ZEV7jQjdmPJQci/ZXNza4c2keqz7BYpn06trqE0BBoK8DkeQXURx9SvSd9ERBG6LtLaUnoTsEsnqBTuVbIbf7srncpa/1KaOY07Ae4fkqDcFaCpGJA2c8aDvKCHOtWkW07T8cv3Lq78wVis11tQwLmk5Ysb/bRb/S0cEgN68R8Mhaz7zsnHkHLUWWwRg9hh+1ewP4mVKA3X20DNkZ+44f3K8zpFk2xMPJxH5qplpY0jNxrhQB9OAGAJ4jHitj/sp723sG8JGgYcQ2tO/FBhs6R98PhJ/6rIj6RItsUg5Fp+YWpk1eaavntELWD/DINTurT0BWDJYrEQS2eQGmRYc+d0BUSyPX6znPrBzYD6Eq+3Xeyn3yPuP/ACXNbQGhxDCXN3lt0nuqf1uVkOrl4/kg7Bo3TcM94RPvFtKijhSuWYG5ZyhPRtFTrz/yx/WfyU2QERFQREQFxrpo1Rc1/wC1xjsyFokp7srRdaTwe2g+00fWXZVatNmbIxzHtDmOBa5pFQQcCCNqlHyDC2hLq82nDfU1P6xWbapXGMNqSAQC28QCPcfdrQnEtrTDAK7rNo/q5JHAFreuljpiSy68gNJJxwFMccMVb0fb5Y2gxOGWPYad3vUrSp81nNXWw1e0JO7rBHE6pYHMaSWXrl6uR7XZecCCN4OS2ujNWg9wc6+wgV7B6t2bwQWgZfRuNWFgII7IWlZrZPG5riYw4Yj2gaVr7vGmOeAxwW8t2ujprkhEYc3qxi4V7LbRVxbccD+9bQtBBNDRp7I0jKOhouvHVQQyuLBgGtc2oMl51DQEgMqamtdpotgdHTVBFnLSKULGxtw7VQ5pkoc24j6qjdn1zax5cWPcbkjbxaw1c9jxVzDgRfeTQ5jZsWSzW+A53G87FZvlEUG7sllfiG2QO6twa++xpcXgNLgXEgNJFDheHbS0WV7YiTZTGWsFX0i7JAFX1BvZiu9a4aw2WUETSOe7rXy3m9SK32RtILZWgCnV4UGRVy9ZiD1V4u92psl2uytwXqcsUEii1ntLMpnjgTUedVmR682ofxA7mxvyAUdAXhKglsfSLOPabE77rh/cqxr4CavgrymdTwIKh1V5eQdDh6RYsjE9v2bp+YWbDr7ZjmZG82f+JK5feXoeg6zDrZZXfxmjmHN/qCyRpeF3sSxOqf8AFbh4n5Lj4evb6DqVs0qQey2R/JjhH5C8/wAQFqbVpMvN0mm69VjRyjGf3qqCNlpkacsFkx6XmblLIP8AqO9KoqUy2pgxJ6x28kED5DurzCzrJoeafF30cZxxrjyacTzKh8WsU7SD1lSMiWMcR3uaSsqfXW1PaWmSlcy1oa78QGHdigl1q0jZbCKDty0ywL+85MHnwKiGmNZ5bRgTdZsY3L7xzd6cAtKXJVEV1S/vVDn0+Q3rK0dox8zw1rS5xyaMhxJyHMqiy0F2eA3bSroUi1g1ebZYI6m9I55vOxoAG5NG6pGJxNNmSjwCInvR1FSCR2+Sng1v5qWqPaixUsgO97z6D+1SFIoiIqCIiAiIg5f0g6iOvSzwsMkcvaljaKuZJtkaM3NdjUDEEk5Hs8cnsgYXMGIB4cPMEeS+sJHLgvS5ZrukCRTtwxuNNpvSNJ/lCzk0c/xvVw9oA12tpkOONViftt28M+1VtdxxOHy4rOtcga0uIB2EHbu767Vqwes7Pv5j4t457j/qtI8OkXfoBVstjzk0HkCrdWtwbRztrji0cht5lPpH/WdyrTwGAQZBmNO1GR4/kqP2pm0EK0IHgHBww2V3jd3ryKZ3vAEbbw+aDMitQGLXub3keizIdLy+7M/D4ifI1WE2zNfS7UbbmFT9kk57KH1wWL+0dujRQ5U+Rrj/AKKNZzdb9usdoaKmQEDO81p+VVeh1yl3RO/ED4LSQ2hr8DsrwGGZSWtwGl0tdUCuBBNMO6g4q4ykR1yd/h3eTgfJw+ayrPrlHT6QOHEMFP6yo2WqktUwTKLWqzO/igcwR8lmRaUid7MjD94Lnr4wcwPBWzZm7h6eiYrpzXVyx5L2q5mwXciR3n81lRaTmblLIPvn51QdCrhXZv8A80qoJDp+duF4EcWDiPmfFZset0ozaw9zh6EoJeF46TGgxO781pNC6wOtD+ruXHXS6t6uANDh/mpJFZw0Yd52lBTBBTE4nf8Akpr0dR9uY7msHiSf7VEQFt9C6Vkia+OEHrJS0AjEil7Bo3m9nsp4Bt9f7c172RtNSy8XU2E3aCu/A4KKUUo0nq6LPZC+TtSve0E53a1JAO04Yn9GNUVHTtU46WSLiHHxc4rbrB0HHds0I/3bPNoPzWcgIiICIiAiIgxbQHbFxXpejP7TC4ilYnN/C8H/ALi7ouU9OFm7NlfufKz8TWO/7ZWRxTTI7AO5w9CsOQXY7zRi8Yn6rOHMg9w4rZaWZWP7zfWnzWCJPpnj3Gggj4YxTzpTvWkeFoaAbvaIrTZjk4j5d/O2XufhieA2cgMl7EH9aXE0GL3O2U4egCudaXjs4N3DD8W8/oILX7I6vskdx+SuWWY3rrvZA94VJpU7eSy7PoYSgDr4Ysa1lc5tT91jqd5C2tt1UtEEQkc0TQn+JFIJo9gxe03mbcSBnTBRZy9aC0O6xtYj7ObNoA+qdo4Z88aWo5+so4/vBt+uANvEb/0KZ7MWODoyaVwqcWncfzSd9KuYRucRsO2nA+apbqky0xGLjmaZDcOO8rMgBfRxyGQ4jasCU1F4cjwP+ayNETGpbspXvwCI2RVpzlddGThl6quJgaMO8n5lBr5C/crRe8ZtPgr82mWh1A28N9aeGC9ZpVhzaR3AoMX9q3qptqWbHLG/AfMK4dHNcDTDed3HAcMkGMx9VVI0kChpQ4intA8dlPmrRiMZo7I5HYRzWQEG71IZ/wDJdwiP9QCnZCheojPp5DuiHm4KbkIrxjV0bVvV5tnYHuoZHNrXY0H3W8d5XPoo6kDfgutSMqQNgCCO68zfQRjfJXuDT+ag9FJdcdKtke2NmIjrV29xpWnAUzWhssdXsG9zR4kBKV1ezR3WNG5oHgKK6vAvUBERAREQEREBc86abPWxRu+paGeDmSt9SF0NQ/pVs97Rs3wmJ/4ZWV8iVKPn6eOo+80+DgfktCMpz3eLxX0UinHZdyJ8BVaGVvbnbvBcO5wcPIqo8gFYbpNLzyB90A08T5KWaiamm0smqS0sZeFLpJe4lsY7Ru5tcc9mYrURC79E37bj4htPRdQ6K7f2LS0UvdQyUZfww9rs8MDIDigy7DrS2yNdFaI2NkY9sckXV4Dskukq0Fpaexhn2ttMa57a2OM2uyM6n2BI1rmGF5ePYdHeBrni0UoK0Fbwx4bF1UNhtbaF0jy2YmoMgneQ4EioN0iu+rcsVi26Jjba2V0I6mKSKOVoN5oMzSRILlAKEg0ApntqTFR3TWiTLDJbI442RGZ0csTLxMJ9ytQM8ThhUgbaCHAXHkHI4HkdvzXcrXYom2wwsAEVugdZ3sFQGzxtrC+64Cm7muLaTsxAB3EtPqPWncqjFYLryw5Hsn5Hx+av6JFJCD9U+oVmVtWscd10825eVFnWRn0od9ZhPfhXzCDNljrvyGWYINQR4q3pE/RHmPVZPVqm12YvjLRSv5KjQ2SwmTrCKUjZ1jt9LzWYbzV47qq5A6Pq5L1esvMuYVF2kl8HiT1dO9WpbG5uYI5ghWuqKguxSkHDNbqw2m+0uywcDzA/zWnslrdESWgVLJIzUV7MjHRu76ONFtdE/uHff9AEgrheLt1wqN26u0HYqH2YsoQasJoDuO5exw9nbsNAaZcdyvub2QDvqf1+tiCQagM+lnO5jB4klTOiifR+ztWg8Yx5EqX0RWRoyK9LGN8jB4uCmGtmsNysUZ7Z9tw90HYD9Y+Q54QyzzFjg5poWkEHiMQvHuJNSak4k7yqKQszQVDaoW51fe5BuNT3gD/QrCkkDQSdm7MnIADaSSBzKkuomhSXmd+yvK9SlBwaDTiTXaVETtuS9REUREQEREBERAWk12s3WaPtbf8Ah5SObWlw8wFu1atUAexzDk5paeThT5qUfLkgr3/NRkOxY45Xbju4XT/KQVJnC6bpzGFOLc1G3x0e+M4G8S3nU3fEGneFUUXs4yMRlzbX1FfJbfU3WD9nnY8tvNbVsjDiHwvweCDgczhvurTvjLgHD2m0rvoMj3ZeCuOaRV8d0uoL1Mbu8t4byOOzFB0OzwRh4me60x2EySPs72Ctwl1Q5wxLW1vUw948Vd1nnY5xfBaRaQ+JrZiInVDYnVZI9wFAW1u4Ct0Y40roNUOkN1lwoHMJq6Jxo2u10bvcJ2jEHcuis6U7D1R+je3CpYYo6E/bvBp5mnJRXmk9LuElidMy7cmFoMglEjHRxxmR5YcwLorjmCFxue03+tLsBfae91a/rgs3TmnzJUQkiNt4MjvF1xjn3rrSR7IJ88cMFppcIgDm89YfsjBvzKoTQ3YncJGkd7T+SydGGoj5yD0KsMxha0n2nG7yaKepPgsiwMu9UDn9K70A9ERsaq/ZRVwG8rGIV6yvuuBOSoyQARWjgDtoHDClcezvHirb7Gx31Dzw9QB5rNsVvdGKNdG4drAmntXK+1d+o3DJX47Yy+XTQEh0jXGn1QSXdvOpwrQgGhyJvCK00mgWkYMPNtXDyqFbbC1jbg5UrvzqpBHFZH07bo6BlTQneXkYHEBtMM3SCmAKxrTBdLB1nWBzqHJzcHUwqST4DPCuaGNMqSrkmZ5qkBVEr6Pmdm0H/eNHg1SuijeoDPoZTvmd5AKTIPAF6AhVqdxJEbcCRVxGbWZdxOQ7z7qqsjRGj3WmZrW+yCQDsqMHP5AVaO/eF1WyWVsbGsaKBooFqNU9CCCIEijnAYU9lo9lo3frct6sgiIgIiICIiAiIgLwr1EHzVrREGWy0tGAFoloOF91PIqK2xgkdW6cOyHAZncTu2b8V2bXvowtEtplns117ZDeLC4NcHUF6l6gIJFc9q5lpbVq02anXWeZtCaEsN01Nfa9k47aqRGibiewauA7WHtby3fx396pksp/eRYEYlozHFv1h6csvJbA9ga5pq5uYHDceCrZaA81FGyjYcATvB2HhkeG2jHc1rqPc0NJ2DAO40Hs+itWiJzsiwDdfaB6paJ7zvpAWuGZAz5t+YVl1mriHs7zd/qQXIgyM3i687Y1pw+87dwCquGV4cDWp7VfdpnX4aK02ytHtSN+7Vx8sPNVm1gdljeztri5/M7OQ80FFqdee1rMhRrOPHvJqtnC69LUYhgLK76DE+NfFY0rBEK43yKCubAcTX4qGnJeaGY69h7NMfkg3ISiBeqjFtzQKEuI2Cm/PYseC1OB7EhHPDzFFm2hlXR7r/8Aa5Z9tsYYKiSN53M6yo/Exo8CUGCNJze8Gv5gHzcK+aybNbmkgmOhBBwcRiMRWt7DksrSuhOpAcHEi/cqWXQ/Ct+M3j1jCPewzbhitZGO07mPQKCshLqqQKiZ6iNpZSd80h8wFIVo9S20scfEvd4uK3ZRVuea62px2ADMk4ADiTgpDqTq+XuMkmNDecdjn7APhaKeA3laHQ9hdapm3fZqQzdufJypUDhU+8F1ixWNsTGsbk0U57yeJSi+ERFAREQEREBERAREQEREBeOaDgV6iCOaW6PrDaKl8DGuPvM+jP8ALQHvBUK0z0ERuqYJuTZWB387aEfhXWEUwfOWmOiG2RDGHrWjIxuvnuHt+Shls1acxxa68w/Vewg+C+wKLHtmjo5RdljZINz2hw8CER8dSaODfaLu5hPnWioFpDf3baH6xxd3bGr6e0p0T2CbFsbojvjcQPwuq3wAUM0x0DOxME0b+EjC0/ibUHwCo4rZIi4kHEHPnsPNbGyPMYo5pDbxBdszoO7ipZpTo1t0Axs7iBtjAeKfcqR3hRu0RFjjfDiS26WkeoORQXiFTReQghrQcwAD3BVrQArwuqvSqbqB1fEeC8a2hdxOC9oigVXtVSVTISGmgqaGgVHQtVmUscH2K+JJWXaKyOETdorIRsZlSuwuoQNwDjsCxtHydXZYcKnq4w1u1ziMGjnv2Cp2KXaj6u3nX5MaG880wfIaYD4QABTcAEEn1V0KIYw4ijnAYU9luwcP9Ny3iIsqIiICIiAiIgIiICIiAiIgIiICIiAiIgIiICw9IaGhnFJoo5B8TA7wJxHcsxEEF0p0PWKWpj6yE/C6838L6+RCiGlOhO0MqYJY5RuNY3edW+YXaUQfNOk9TbZZ69bZ5Gge8G3m/jbUea0r2YEVoagg0ByrVpqRQGueeAX1gtVpPVWy2ivXWeNxPvXQHfjbR3miPmSi8ou3aU6FrK/GGSSE7qiRvgaO/mUS0l0MWuPGJ0cw4OuO8HYfzK6OfXUIwPIrcaS1ZtNn/fQSMG8tN38Q7PmtaIamlM8PFUdE1bsDrQ6K6MLrWxg7roDpDzpQfCPiK6/YLE2KNrG5AeJ2krTao6D6mO+4dtww+Fuzxz8FIVlRERAREQEREBERAREQEREBERAREQEREBERAREQEREBERAREQEREHhC10urVlc6+6zwl28xMr34YrZ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data:image/jpeg;base64,/9j/4AAQSkZJRgABAQAAAQABAAD/2wCEAAkGBhQSERQUEhQVFRUWFBUUFhcYFBcXGRgVFhgXFxYYGBUYHCYeFx0jGRUWHy8gIycpLCwsFR4xNTAqNSYrLCkBCQoKDgwOFw8PFywcHB0pLCkpKSkpKSwsKSksKSksKSksKSwpLCwpKSwsKSw1KSkpKSktLCwtLCkpKiw1LCksKf/AABEIAMIBAwMBIgACEQEDEQH/xAAcAAEAAQUBAQAAAAAAAAAAAAAABgIDBAUHAQj/xABIEAABAwEEBgcEBwYDCAMAAAABAAIDEQQSITEFBkFRYXEHEyKBkaGxMkJiwSNScoKS0fAUM0OissJT4fEVY2Rzg8PS4iREVP/EABcBAQEBAQAAAAAAAAAAAAAAAAABAgP/xAAfEQEBAQEAAgEFAAAAAAAAAAAAAREhAjHwIkGhweH/2gAMAwEAAhEDEQA/AO4oiICIiAiIgIi8JQeotHatd7FGbptDHGtKMvSmu76MOx4K2dfLGKXpSy97N+GZleV9gqgkCLGsGk4p23oZGSNyqxwcK7iQcDwWSgIipkfQE0JoCaDM8kFi3aRjhYXyvaxozLjTu4ngFCrL0rxzW6OzwwyPY510vob9cg8RAEiMbXOphjTDGN6V0BbNLyG0Rvggiqxjnds0aGF73An2y28GEi6CQaUDSTE9PaaGjwbLo6YuacZZ7zQ6V1MTeDQ66DUXQ5zdu01g77a9PwRm6ZYw+9du3wXXqE0ujGtAViSaYDjQGvJfLkOln9YCyr5DQAi8TerUXdudKBu1da1L6S2xzNitUBYXXReIcHsdTEujOIaTwBA35rHlLWpjrtiBu9rBZCwIdMRv9l7TTOjgaeCzIpaiq1LPTKtERaBERAREQEREBERAREQEREBERAREQEWotut1jiNJLTCHDAtvgkHi1tSFYj17sJ/+zGPtVaPFwCDfLD0joiKcAStvgGt0uddP2mg0d3g0Sx6Ygm/dTRSfYka7+krMQWLPYY4wAxjW0yoAq7RZmyNLHta9pFC1wDgRuIOBVxEHMtY9T32B5tdjdI2NtXP6sB0kdBhUOP0sFQKsJq3EjD2ZLqlrq21HqZbjLS1ocWte17HtIBvxuaTXPFtajzUoXMNY9A/ss7WRvfHE5z57J1ULXuZa6AGHAXrjhiGggUvDANCDp6pe8AEk0AFSThQc1pNE61RvshnnIhMdWTtdh1crMHt355DM1C5Lr10jy2x5jgLmwDC6M5Bvkpywbs21QavXTTLBaZhZpH9Q+Rz6X3Br3vcXPJDSA5l49m8Ce6gEL0tiwXYnmpH0jq0J+Fo9SSeWS2IsYD78pB4ONabsMvVXp7RXFzmxg5Fzg0kcKm+RxaFx8+WW3nz5+m531Gl0fY3RlsnWiJzXBzTQ3muaaggGmIIBW3tulZLRJK98pe6VxkcLjbtcPYJxZhlQD5rHi0VI+RoY1rmuNL7muDGneXPYDTjQ81I4uj21SCotFmGQuicD+2mS6y71j091Ftc7LVG2Bv7xzWSO6u8LpcCQSMhtzFKDcvoewsowLU6n2dsVliipEHsja1/V0uucAAXbyTTEnFb2qmd0eoi8qtD1ERAREQEREBERAREQEREBERAXIOknXZ0k77Kx5ZDFhLdNDI/3gXbGNJu02ursy6+vmXWoFlsnvZm1TV+695FeBvArHnciz2w7fpdzcGgtBIbdZRorsvu37wB31wWNabS2INvUvvF7Gpo05b8TnyorEEMZh6wyvMvWUEdwBoZdJLy+uLq4UoMyVTpWxSPe+S490bY4qua0kMFxuLsOyKnPisZ2S1rVP+2G1xfjvEYPzBW+0V0g2qGnU219B7r7xHg8PaovZNFMeT2jT4RXHYK0IGRzpkcVi23RrmVcA4sHvUBA4FzCQDzIWs7m/j+JXXrB0z25o7TIZhvDSD4xuoPwrax9PJHt2I1+Gf5GOq4Gy0OGNVuNHutctOrY943kVb+J+Hmr9ScdmPT9H/8Akkr/AMwf+CjGtvTHJaxGxkHUhsrZL18ufeaeyQ66LnMb1pbHqtO8DrTGzg0Fx/lIb5lbWDVCEYuYXn4iafhGHjVWW/cxG7TappnPbfdK5zhIB2iTgG1cNppTHE9mm1ZVh1ctRF11Im1JxPa7mj50U/0Zod7xdhiJHwNo3vODQt1BqU/+NI2OmbR23fJo8SrqObR6lxfxHPk4E3R4BbTR2rra0ghq74GVd3nNdQsOqMLaERmT4pCafgoG+q28VjN26BhuAuNG8UGf4UVzA6oWkfwH91D6FUu0DM3OGUf9N35Lp8b2gYcTg0jEVzr2vRZUbi4ZEV7jQjdmPJQci/ZXNza4c2keqz7BYpn06trqE0BBoK8DkeQXURx9SvSd9ERBG6LtLaUnoTsEsnqBTuVbIbf7srncpa/1KaOY07Ae4fkqDcFaCpGJA2c8aDvKCHOtWkW07T8cv3Lq78wVis11tQwLmk5Ysb/bRb/S0cEgN68R8Mhaz7zsnHkHLUWWwRg9hh+1ewP4mVKA3X20DNkZ+44f3K8zpFk2xMPJxH5qplpY0jNxrhQB9OAGAJ4jHitj/sp723sG8JGgYcQ2tO/FBhs6R98PhJ/6rIj6RItsUg5Fp+YWpk1eaavntELWD/DINTurT0BWDJYrEQS2eQGmRYc+d0BUSyPX6znPrBzYD6Eq+3Xeyn3yPuP/ACXNbQGhxDCXN3lt0nuqf1uVkOrl4/kg7Bo3TcM94RPvFtKijhSuWYG5ZyhPRtFTrz/yx/WfyU2QERFQREQFxrpo1Rc1/wC1xjsyFokp7srRdaTwe2g+00fWXZVatNmbIxzHtDmOBa5pFQQcCCNqlHyDC2hLq82nDfU1P6xWbapXGMNqSAQC28QCPcfdrQnEtrTDAK7rNo/q5JHAFreuljpiSy68gNJJxwFMccMVb0fb5Y2gxOGWPYad3vUrSp81nNXWw1e0JO7rBHE6pYHMaSWXrl6uR7XZecCCN4OS2ujNWg9wc6+wgV7B6t2bwQWgZfRuNWFgII7IWlZrZPG5riYw4Yj2gaVr7vGmOeAxwW8t2ujprkhEYc3qxi4V7LbRVxbccD+9bQtBBNDRp7I0jKOhouvHVQQyuLBgGtc2oMl51DQEgMqamtdpotgdHTVBFnLSKULGxtw7VQ5pkoc24j6qjdn1zax5cWPcbkjbxaw1c9jxVzDgRfeTQ5jZsWSzW+A53G87FZvlEUG7sllfiG2QO6twa++xpcXgNLgXEgNJFDheHbS0WV7YiTZTGWsFX0i7JAFX1BvZiu9a4aw2WUETSOe7rXy3m9SK32RtILZWgCnV4UGRVy9ZiD1V4u92psl2uytwXqcsUEii1ntLMpnjgTUedVmR682ofxA7mxvyAUdAXhKglsfSLOPabE77rh/cqxr4CavgrymdTwIKh1V5eQdDh6RYsjE9v2bp+YWbDr7ZjmZG82f+JK5feXoeg6zDrZZXfxmjmHN/qCyRpeF3sSxOqf8AFbh4n5Lj4evb6DqVs0qQey2R/JjhH5C8/wAQFqbVpMvN0mm69VjRyjGf3qqCNlpkacsFkx6XmblLIP8AqO9KoqUy2pgxJ6x28kED5DurzCzrJoeafF30cZxxrjyacTzKh8WsU7SD1lSMiWMcR3uaSsqfXW1PaWmSlcy1oa78QGHdigl1q0jZbCKDty0ywL+85MHnwKiGmNZ5bRgTdZsY3L7xzd6cAtKXJVEV1S/vVDn0+Q3rK0dox8zw1rS5xyaMhxJyHMqiy0F2eA3bSroUi1g1ebZYI6m9I55vOxoAG5NG6pGJxNNmSjwCInvR1FSCR2+Sng1v5qWqPaixUsgO97z6D+1SFIoiIqCIiAiIg5f0g6iOvSzwsMkcvaljaKuZJtkaM3NdjUDEEk5Hs8cnsgYXMGIB4cPMEeS+sJHLgvS5ZrukCRTtwxuNNpvSNJ/lCzk0c/xvVw9oA12tpkOONViftt28M+1VtdxxOHy4rOtcga0uIB2EHbu767Vqwes7Pv5j4t457j/qtI8OkXfoBVstjzk0HkCrdWtwbRztrji0cht5lPpH/WdyrTwGAQZBmNO1GR4/kqP2pm0EK0IHgHBww2V3jd3ryKZ3vAEbbw+aDMitQGLXub3keizIdLy+7M/D4ifI1WE2zNfS7UbbmFT9kk57KH1wWL+0dujRQ5U+Rrj/AKKNZzdb9usdoaKmQEDO81p+VVeh1yl3RO/ED4LSQ2hr8DsrwGGZSWtwGl0tdUCuBBNMO6g4q4ykR1yd/h3eTgfJw+ayrPrlHT6QOHEMFP6yo2WqktUwTKLWqzO/igcwR8lmRaUid7MjD94Lnr4wcwPBWzZm7h6eiYrpzXVyx5L2q5mwXciR3n81lRaTmblLIPvn51QdCrhXZv8A80qoJDp+duF4EcWDiPmfFZset0ozaw9zh6EoJeF46TGgxO781pNC6wOtD+ruXHXS6t6uANDh/mpJFZw0Yd52lBTBBTE4nf8Akpr0dR9uY7msHiSf7VEQFt9C6Vkia+OEHrJS0AjEil7Bo3m9nsp4Bt9f7c172RtNSy8XU2E3aCu/A4KKUUo0nq6LPZC+TtSve0E53a1JAO04Yn9GNUVHTtU46WSLiHHxc4rbrB0HHds0I/3bPNoPzWcgIiICIiAiIgxbQHbFxXpejP7TC4ilYnN/C8H/ALi7ouU9OFm7NlfufKz8TWO/7ZWRxTTI7AO5w9CsOQXY7zRi8Yn6rOHMg9w4rZaWZWP7zfWnzWCJPpnj3Gggj4YxTzpTvWkeFoaAbvaIrTZjk4j5d/O2XufhieA2cgMl7EH9aXE0GL3O2U4egCudaXjs4N3DD8W8/oILX7I6vskdx+SuWWY3rrvZA94VJpU7eSy7PoYSgDr4Ysa1lc5tT91jqd5C2tt1UtEEQkc0TQn+JFIJo9gxe03mbcSBnTBRZy9aC0O6xtYj7ObNoA+qdo4Z88aWo5+so4/vBt+uANvEb/0KZ7MWODoyaVwqcWncfzSd9KuYRucRsO2nA+apbqky0xGLjmaZDcOO8rMgBfRxyGQ4jasCU1F4cjwP+ayNETGpbspXvwCI2RVpzlddGThl6quJgaMO8n5lBr5C/crRe8ZtPgr82mWh1A28N9aeGC9ZpVhzaR3AoMX9q3qptqWbHLG/AfMK4dHNcDTDed3HAcMkGMx9VVI0kChpQ4intA8dlPmrRiMZo7I5HYRzWQEG71IZ/wDJdwiP9QCnZCheojPp5DuiHm4KbkIrxjV0bVvV5tnYHuoZHNrXY0H3W8d5XPoo6kDfgutSMqQNgCCO68zfQRjfJXuDT+ag9FJdcdKtke2NmIjrV29xpWnAUzWhssdXsG9zR4kBKV1ezR3WNG5oHgKK6vAvUBERAREQEREBc86abPWxRu+paGeDmSt9SF0NQ/pVs97Rs3wmJ/4ZWV8iVKPn6eOo+80+DgfktCMpz3eLxX0UinHZdyJ8BVaGVvbnbvBcO5wcPIqo8gFYbpNLzyB90A08T5KWaiamm0smqS0sZeFLpJe4lsY7Ru5tcc9mYrURC79E37bj4htPRdQ6K7f2LS0UvdQyUZfww9rs8MDIDigy7DrS2yNdFaI2NkY9sckXV4Dskukq0Fpaexhn2ttMa57a2OM2uyM6n2BI1rmGF5ePYdHeBrni0UoK0Fbwx4bF1UNhtbaF0jy2YmoMgneQ4EioN0iu+rcsVi26Jjba2V0I6mKSKOVoN5oMzSRILlAKEg0ApntqTFR3TWiTLDJbI442RGZ0csTLxMJ9ytQM8ThhUgbaCHAXHkHI4HkdvzXcrXYom2wwsAEVugdZ3sFQGzxtrC+64Cm7muLaTsxAB3EtPqPWncqjFYLryw5Hsn5Hx+av6JFJCD9U+oVmVtWscd10825eVFnWRn0od9ZhPfhXzCDNljrvyGWYINQR4q3pE/RHmPVZPVqm12YvjLRSv5KjQ2SwmTrCKUjZ1jt9LzWYbzV47qq5A6Pq5L1esvMuYVF2kl8HiT1dO9WpbG5uYI5ghWuqKguxSkHDNbqw2m+0uywcDzA/zWnslrdESWgVLJIzUV7MjHRu76ONFtdE/uHff9AEgrheLt1wqN26u0HYqH2YsoQasJoDuO5exw9nbsNAaZcdyvub2QDvqf1+tiCQagM+lnO5jB4klTOiifR+ztWg8Yx5EqX0RWRoyK9LGN8jB4uCmGtmsNysUZ7Z9tw90HYD9Y+Q54QyzzFjg5poWkEHiMQvHuJNSak4k7yqKQszQVDaoW51fe5BuNT3gD/QrCkkDQSdm7MnIADaSSBzKkuomhSXmd+yvK9SlBwaDTiTXaVETtuS9REUREQEREBERAWk12s3WaPtbf8Ah5SObWlw8wFu1atUAexzDk5paeThT5qUfLkgr3/NRkOxY45Xbju4XT/KQVJnC6bpzGFOLc1G3x0e+M4G8S3nU3fEGneFUUXs4yMRlzbX1FfJbfU3WD9nnY8tvNbVsjDiHwvweCDgczhvurTvjLgHD2m0rvoMj3ZeCuOaRV8d0uoL1Mbu8t4byOOzFB0OzwRh4me60x2EySPs72Ctwl1Q5wxLW1vUw948Vd1nnY5xfBaRaQ+JrZiInVDYnVZI9wFAW1u4Ct0Y40roNUOkN1lwoHMJq6Jxo2u10bvcJ2jEHcuis6U7D1R+je3CpYYo6E/bvBp5mnJRXmk9LuElidMy7cmFoMglEjHRxxmR5YcwLorjmCFxue03+tLsBfae91a/rgs3TmnzJUQkiNt4MjvF1xjn3rrSR7IJ88cMFppcIgDm89YfsjBvzKoTQ3YncJGkd7T+SydGGoj5yD0KsMxha0n2nG7yaKepPgsiwMu9UDn9K70A9ERsaq/ZRVwG8rGIV6yvuuBOSoyQARWjgDtoHDClcezvHirb7Gx31Dzw9QB5rNsVvdGKNdG4drAmntXK+1d+o3DJX47Yy+XTQEh0jXGn1QSXdvOpwrQgGhyJvCK00mgWkYMPNtXDyqFbbC1jbg5UrvzqpBHFZH07bo6BlTQneXkYHEBtMM3SCmAKxrTBdLB1nWBzqHJzcHUwqST4DPCuaGNMqSrkmZ5qkBVEr6Pmdm0H/eNHg1SuijeoDPoZTvmd5AKTIPAF6AhVqdxJEbcCRVxGbWZdxOQ7z7qqsjRGj3WmZrW+yCQDsqMHP5AVaO/eF1WyWVsbGsaKBooFqNU9CCCIEijnAYU9lo9lo3frct6sgiIgIiICIiAiIgLwr1EHzVrREGWy0tGAFoloOF91PIqK2xgkdW6cOyHAZncTu2b8V2bXvowtEtplns117ZDeLC4NcHUF6l6gIJFc9q5lpbVq02anXWeZtCaEsN01Nfa9k47aqRGibiewauA7WHtby3fx396pksp/eRYEYlozHFv1h6csvJbA9ga5pq5uYHDceCrZaA81FGyjYcATvB2HhkeG2jHc1rqPc0NJ2DAO40Hs+itWiJzsiwDdfaB6paJ7zvpAWuGZAz5t+YVl1mriHs7zd/qQXIgyM3i687Y1pw+87dwCquGV4cDWp7VfdpnX4aK02ytHtSN+7Vx8sPNVm1gdljeztri5/M7OQ80FFqdee1rMhRrOPHvJqtnC69LUYhgLK76DE+NfFY0rBEK43yKCubAcTX4qGnJeaGY69h7NMfkg3ISiBeqjFtzQKEuI2Cm/PYseC1OB7EhHPDzFFm2hlXR7r/8Aa5Z9tsYYKiSN53M6yo/Exo8CUGCNJze8Gv5gHzcK+aybNbmkgmOhBBwcRiMRWt7DksrSuhOpAcHEi/cqWXQ/Ct+M3j1jCPewzbhitZGO07mPQKCshLqqQKiZ6iNpZSd80h8wFIVo9S20scfEvd4uK3ZRVuea62px2ADMk4ADiTgpDqTq+XuMkmNDecdjn7APhaKeA3laHQ9hdapm3fZqQzdufJypUDhU+8F1ixWNsTGsbk0U57yeJSi+ERFAREQEREBERAREQEREBeOaDgV6iCOaW6PrDaKl8DGuPvM+jP8ALQHvBUK0z0ERuqYJuTZWB387aEfhXWEUwfOWmOiG2RDGHrWjIxuvnuHt+Shls1acxxa68w/Vewg+C+wKLHtmjo5RdljZINz2hw8CER8dSaODfaLu5hPnWioFpDf3baH6xxd3bGr6e0p0T2CbFsbojvjcQPwuq3wAUM0x0DOxME0b+EjC0/ibUHwCo4rZIi4kHEHPnsPNbGyPMYo5pDbxBdszoO7ipZpTo1t0Axs7iBtjAeKfcqR3hRu0RFjjfDiS26WkeoORQXiFTReQghrQcwAD3BVrQArwuqvSqbqB1fEeC8a2hdxOC9oigVXtVSVTISGmgqaGgVHQtVmUscH2K+JJWXaKyOETdorIRsZlSuwuoQNwDjsCxtHydXZYcKnq4w1u1ziMGjnv2Cp2KXaj6u3nX5MaG880wfIaYD4QABTcAEEn1V0KIYw4ijnAYU9luwcP9Ny3iIsqIiICIiAiIgIiICIiAiIgIiICIiAiIgIiICw9IaGhnFJoo5B8TA7wJxHcsxEEF0p0PWKWpj6yE/C6838L6+RCiGlOhO0MqYJY5RuNY3edW+YXaUQfNOk9TbZZ69bZ5Gge8G3m/jbUea0r2YEVoagg0ByrVpqRQGueeAX1gtVpPVWy2ivXWeNxPvXQHfjbR3miPmSi8ou3aU6FrK/GGSSE7qiRvgaO/mUS0l0MWuPGJ0cw4OuO8HYfzK6OfXUIwPIrcaS1ZtNn/fQSMG8tN38Q7PmtaIamlM8PFUdE1bsDrQ6K6MLrWxg7roDpDzpQfCPiK6/YLE2KNrG5AeJ2krTao6D6mO+4dtww+Fuzxz8FIVlRERAREQEREBERAREQEREBERAREQEREBERAREQEREBERAREQEREHhC10urVlc6+6zwl28xMr34YrZIgIiICIiAiIgIi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3458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16832"/>
            <a:ext cx="4734653" cy="419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Dodatkowe wyposażenie: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18072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Wentylator 12V 8x8 cm (tylna ścianka obudowy) </a:t>
            </a:r>
          </a:p>
          <a:p>
            <a:r>
              <a:rPr lang="pl-PL" sz="2800" dirty="0" smtClean="0">
                <a:solidFill>
                  <a:srgbClr val="FF0000"/>
                </a:solidFill>
              </a:rPr>
              <a:t>17 zł</a:t>
            </a:r>
            <a:endParaRPr lang="pl-PL" sz="28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Dodatkowe wyposażenie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716016" y="1600200"/>
            <a:ext cx="4176464" cy="4495800"/>
          </a:xfrm>
        </p:spPr>
        <p:txBody>
          <a:bodyPr/>
          <a:lstStyle/>
          <a:p>
            <a:r>
              <a:rPr lang="pl-PL" dirty="0" smtClean="0"/>
              <a:t>Chłodzenie procesora </a:t>
            </a:r>
            <a:br>
              <a:rPr lang="pl-PL" dirty="0" smtClean="0"/>
            </a:br>
            <a:r>
              <a:rPr lang="pl-PL" dirty="0" smtClean="0"/>
              <a:t>radiator „NINJA PLUS” + wentylator 12cm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150 zł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320480" cy="484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28600"/>
            <a:ext cx="7218384" cy="990600"/>
          </a:xfrm>
        </p:spPr>
        <p:txBody>
          <a:bodyPr/>
          <a:lstStyle/>
          <a:p>
            <a:r>
              <a:rPr lang="pl-PL" dirty="0" smtClean="0"/>
              <a:t>Dodatkowe wyposażenie: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Zestaw</a:t>
            </a:r>
            <a:r>
              <a:rPr lang="pl-PL" sz="2400" dirty="0" smtClean="0"/>
              <a:t> Mysz i klawiatura </a:t>
            </a:r>
            <a:r>
              <a:rPr lang="pl-PL" sz="2400" dirty="0" err="1" smtClean="0"/>
              <a:t>WiFi</a:t>
            </a:r>
            <a:r>
              <a:rPr lang="pl-PL" sz="2400" dirty="0" smtClean="0"/>
              <a:t> </a:t>
            </a:r>
            <a:r>
              <a:rPr lang="pl-PL" sz="2400" dirty="0" err="1" smtClean="0"/>
              <a:t>Logitech</a:t>
            </a:r>
            <a:r>
              <a:rPr lang="pl-PL" sz="2400" dirty="0" smtClean="0"/>
              <a:t> </a:t>
            </a:r>
            <a:r>
              <a:rPr lang="pl-PL" sz="2400" dirty="0" smtClean="0"/>
              <a:t>MK300 – </a:t>
            </a:r>
            <a:r>
              <a:rPr lang="pl-PL" sz="2400" dirty="0" smtClean="0">
                <a:solidFill>
                  <a:srgbClr val="FF0000"/>
                </a:solidFill>
              </a:rPr>
              <a:t>100 zł</a:t>
            </a:r>
          </a:p>
          <a:p>
            <a:r>
              <a:rPr lang="pl-PL" sz="2400" b="1" dirty="0" smtClean="0"/>
              <a:t>Monitor</a:t>
            </a:r>
            <a:r>
              <a:rPr lang="pl-PL" sz="2400" dirty="0" smtClean="0"/>
              <a:t> HP w2207h: - </a:t>
            </a:r>
            <a:r>
              <a:rPr lang="pl-PL" sz="2400" dirty="0" smtClean="0">
                <a:solidFill>
                  <a:srgbClr val="FF0000"/>
                </a:solidFill>
              </a:rPr>
              <a:t>600 zł</a:t>
            </a:r>
          </a:p>
          <a:p>
            <a:r>
              <a:rPr lang="pl-PL" sz="2400" dirty="0" smtClean="0"/>
              <a:t>HDMI, </a:t>
            </a:r>
            <a:r>
              <a:rPr lang="pl-PL" sz="2400" dirty="0" err="1" smtClean="0"/>
              <a:t>D-SUB</a:t>
            </a:r>
            <a:r>
              <a:rPr lang="pl-PL" sz="2400" dirty="0" smtClean="0"/>
              <a:t>, Audio Stereo HUB USB 2x 2.0</a:t>
            </a:r>
          </a:p>
          <a:p>
            <a:r>
              <a:rPr lang="pl-PL" sz="2400" dirty="0" smtClean="0"/>
              <a:t>Rozdz. 1680x1050 </a:t>
            </a:r>
            <a:r>
              <a:rPr lang="pl-PL" sz="2400" dirty="0" err="1" smtClean="0"/>
              <a:t>pix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29698" name="Picture 2" descr="http://img11.allegroimg.pl/photos/oryginal/27/78/99/53/2778995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73016"/>
            <a:ext cx="3810000" cy="2857500"/>
          </a:xfrm>
          <a:prstGeom prst="rect">
            <a:avLst/>
          </a:prstGeom>
          <a:noFill/>
        </p:spPr>
      </p:pic>
      <p:pic>
        <p:nvPicPr>
          <p:cNvPr id="29700" name="Picture 4" descr="Hewlett Packard w2207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45024"/>
            <a:ext cx="3857569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228600"/>
            <a:ext cx="7200800" cy="990600"/>
          </a:xfrm>
        </p:spPr>
        <p:txBody>
          <a:bodyPr>
            <a:normAutofit/>
          </a:bodyPr>
          <a:lstStyle/>
          <a:p>
            <a:r>
              <a:rPr lang="pl-PL" dirty="0" smtClean="0"/>
              <a:t>Szacowane koszty</a:t>
            </a:r>
            <a:r>
              <a:rPr lang="pl-PL" dirty="0" smtClean="0"/>
              <a:t>:      2557 zł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pl-PL" dirty="0" smtClean="0"/>
              <a:t>Płyta </a:t>
            </a:r>
            <a:r>
              <a:rPr lang="pl-PL" dirty="0" smtClean="0"/>
              <a:t>Głowna: </a:t>
            </a:r>
            <a:r>
              <a:rPr lang="pl-PL" b="1" dirty="0" smtClean="0"/>
              <a:t>100 zł</a:t>
            </a:r>
            <a:endParaRPr lang="pl-PL" b="1" dirty="0" smtClean="0"/>
          </a:p>
          <a:p>
            <a:pPr algn="r"/>
            <a:r>
              <a:rPr lang="pl-PL" dirty="0" smtClean="0"/>
              <a:t>Obudowa: </a:t>
            </a:r>
            <a:r>
              <a:rPr lang="pl-PL" b="1" dirty="0" smtClean="0"/>
              <a:t>70 zł</a:t>
            </a:r>
            <a:endParaRPr lang="pl-PL" b="1" dirty="0" smtClean="0"/>
          </a:p>
          <a:p>
            <a:pPr algn="r"/>
            <a:r>
              <a:rPr lang="pl-PL" dirty="0" smtClean="0"/>
              <a:t>CPU: </a:t>
            </a:r>
            <a:r>
              <a:rPr lang="pl-PL" b="1" dirty="0" smtClean="0"/>
              <a:t>150 zł</a:t>
            </a:r>
            <a:endParaRPr lang="pl-PL" b="1" dirty="0" smtClean="0"/>
          </a:p>
          <a:p>
            <a:pPr algn="r"/>
            <a:r>
              <a:rPr lang="pl-PL" dirty="0" smtClean="0"/>
              <a:t>HDD: </a:t>
            </a:r>
            <a:r>
              <a:rPr lang="pl-PL" dirty="0" smtClean="0"/>
              <a:t>400 zł + 440 zł </a:t>
            </a:r>
            <a:r>
              <a:rPr lang="pl-PL" dirty="0" smtClean="0"/>
              <a:t>= </a:t>
            </a:r>
            <a:r>
              <a:rPr lang="pl-PL" b="1" dirty="0" smtClean="0"/>
              <a:t>840 zł</a:t>
            </a:r>
            <a:endParaRPr lang="pl-PL" b="1" dirty="0" smtClean="0"/>
          </a:p>
          <a:p>
            <a:pPr algn="r"/>
            <a:r>
              <a:rPr lang="pl-PL" dirty="0" smtClean="0"/>
              <a:t>RAM: </a:t>
            </a:r>
            <a:r>
              <a:rPr lang="pl-PL" b="1" dirty="0" smtClean="0"/>
              <a:t>210 zł</a:t>
            </a:r>
            <a:endParaRPr lang="pl-PL" b="1" dirty="0" smtClean="0"/>
          </a:p>
          <a:p>
            <a:pPr algn="r"/>
            <a:r>
              <a:rPr lang="pl-PL" dirty="0" smtClean="0"/>
              <a:t>Karta muzyczna: </a:t>
            </a:r>
            <a:r>
              <a:rPr lang="pl-PL" b="1" dirty="0" smtClean="0"/>
              <a:t>120 </a:t>
            </a:r>
            <a:r>
              <a:rPr lang="pl-PL" b="1" dirty="0" smtClean="0"/>
              <a:t>zł</a:t>
            </a:r>
          </a:p>
          <a:p>
            <a:pPr algn="r"/>
            <a:r>
              <a:rPr lang="pl-PL" dirty="0" smtClean="0"/>
              <a:t>Karta graficzna:</a:t>
            </a:r>
            <a:r>
              <a:rPr lang="pl-PL" b="1" dirty="0" smtClean="0"/>
              <a:t> 130 zł</a:t>
            </a:r>
            <a:endParaRPr lang="pl-PL" b="1" dirty="0" smtClean="0"/>
          </a:p>
          <a:p>
            <a:pPr algn="r"/>
            <a:r>
              <a:rPr lang="pl-PL" dirty="0" smtClean="0"/>
              <a:t>Zasilacz: </a:t>
            </a:r>
            <a:r>
              <a:rPr lang="pl-PL" b="1" dirty="0" smtClean="0"/>
              <a:t>100 zł</a:t>
            </a:r>
            <a:endParaRPr lang="pl-PL" b="1" dirty="0" smtClean="0"/>
          </a:p>
          <a:p>
            <a:pPr algn="r"/>
            <a:r>
              <a:rPr lang="pl-PL" dirty="0" smtClean="0"/>
              <a:t>Napęd </a:t>
            </a:r>
            <a:r>
              <a:rPr lang="pl-PL" dirty="0" smtClean="0"/>
              <a:t>optyczny: </a:t>
            </a:r>
            <a:r>
              <a:rPr lang="pl-PL" b="1" dirty="0" smtClean="0"/>
              <a:t>90 zł</a:t>
            </a:r>
            <a:endParaRPr lang="pl-PL" dirty="0" smtClean="0"/>
          </a:p>
          <a:p>
            <a:pPr algn="r"/>
            <a:r>
              <a:rPr lang="pl-PL" dirty="0" smtClean="0"/>
              <a:t>Radiator + wentylator CPU: </a:t>
            </a:r>
            <a:r>
              <a:rPr lang="pl-PL" b="1" dirty="0" smtClean="0"/>
              <a:t>150 zł</a:t>
            </a:r>
            <a:endParaRPr lang="pl-PL" dirty="0" smtClean="0"/>
          </a:p>
          <a:p>
            <a:pPr algn="r"/>
            <a:r>
              <a:rPr lang="pl-PL" dirty="0" smtClean="0"/>
              <a:t>Dodatkowy </a:t>
            </a:r>
            <a:r>
              <a:rPr lang="pl-PL" dirty="0" smtClean="0"/>
              <a:t>wentylator: </a:t>
            </a:r>
            <a:r>
              <a:rPr lang="pl-PL" b="1" dirty="0" smtClean="0"/>
              <a:t>17 zł</a:t>
            </a:r>
          </a:p>
          <a:p>
            <a:pPr algn="r"/>
            <a:r>
              <a:rPr lang="pl-PL" dirty="0" smtClean="0"/>
              <a:t>Mysz i klawiatura bezprzewodowa: </a:t>
            </a:r>
            <a:r>
              <a:rPr lang="pl-PL" b="1" dirty="0" smtClean="0"/>
              <a:t>100 zł</a:t>
            </a:r>
          </a:p>
          <a:p>
            <a:pPr algn="r"/>
            <a:r>
              <a:rPr lang="pl-PL" dirty="0" smtClean="0"/>
              <a:t>Monitor:</a:t>
            </a:r>
            <a:r>
              <a:rPr lang="pl-PL" b="1" dirty="0" smtClean="0"/>
              <a:t> 600 zł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22530" name="Picture 2" descr="https://encrypted-tbn2.gstatic.com/images?q=tbn:ANd9GcSE1Y9EWkIv9neMjx7R5nVOtknQxIgBaAWMVsE5JhrZVHhiZH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656184" cy="1076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434408" cy="990600"/>
          </a:xfrm>
        </p:spPr>
        <p:txBody>
          <a:bodyPr/>
          <a:lstStyle/>
          <a:p>
            <a:r>
              <a:rPr lang="pl-PL" dirty="0" smtClean="0"/>
              <a:t>System Operacyjny: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MS Windows 7 Home Basic - OEM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370 zł</a:t>
            </a:r>
          </a:p>
          <a:p>
            <a:endParaRPr lang="pl-PL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27584" y="3356992"/>
          <a:ext cx="7704856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  <a:gridCol w="2016224"/>
                <a:gridCol w="2952328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pl-PL" dirty="0" smtClean="0"/>
                        <a:t>Wymagania sprzętowe: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Planowany komputer: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32 bit: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64 bit: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64 bit:</a:t>
                      </a:r>
                      <a:endParaRPr lang="pl-P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l-PL" b="1" dirty="0" smtClean="0"/>
                        <a:t>CPU:</a:t>
                      </a:r>
                    </a:p>
                    <a:p>
                      <a:pPr algn="r"/>
                      <a:r>
                        <a:rPr lang="pl-PL" b="1" dirty="0" smtClean="0"/>
                        <a:t>RAM:</a:t>
                      </a:r>
                    </a:p>
                    <a:p>
                      <a:pPr algn="r"/>
                      <a:r>
                        <a:rPr lang="pl-PL" b="1" dirty="0" smtClean="0"/>
                        <a:t>HDD:</a:t>
                      </a:r>
                    </a:p>
                    <a:p>
                      <a:pPr algn="r"/>
                      <a:r>
                        <a:rPr lang="pl-PL" b="1" dirty="0" smtClean="0"/>
                        <a:t>Grafika:</a:t>
                      </a:r>
                    </a:p>
                    <a:p>
                      <a:pPr algn="r"/>
                      <a:r>
                        <a:rPr lang="pl-PL" b="1" dirty="0" err="1" smtClean="0"/>
                        <a:t>VideoRAM</a:t>
                      </a:r>
                      <a:r>
                        <a:rPr lang="pl-PL" b="1" dirty="0" smtClean="0"/>
                        <a:t>: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 </a:t>
                      </a:r>
                      <a:r>
                        <a:rPr lang="pl-PL" dirty="0" err="1" smtClean="0"/>
                        <a:t>GHz</a:t>
                      </a:r>
                      <a:r>
                        <a:rPr lang="pl-PL" dirty="0" smtClean="0"/>
                        <a:t> x86</a:t>
                      </a:r>
                    </a:p>
                    <a:p>
                      <a:r>
                        <a:rPr lang="pl-PL" dirty="0" smtClean="0"/>
                        <a:t>1GB</a:t>
                      </a:r>
                    </a:p>
                    <a:p>
                      <a:r>
                        <a:rPr lang="pl-PL" dirty="0" smtClean="0"/>
                        <a:t>16 GB</a:t>
                      </a:r>
                    </a:p>
                    <a:p>
                      <a:r>
                        <a:rPr lang="pl-PL" dirty="0" err="1" smtClean="0"/>
                        <a:t>DirectX</a:t>
                      </a:r>
                      <a:r>
                        <a:rPr lang="pl-PL" dirty="0" smtClean="0"/>
                        <a:t> 9.0</a:t>
                      </a:r>
                    </a:p>
                    <a:p>
                      <a:r>
                        <a:rPr lang="pl-PL" dirty="0" smtClean="0"/>
                        <a:t>128 MB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 </a:t>
                      </a:r>
                      <a:r>
                        <a:rPr lang="pl-PL" dirty="0" err="1" smtClean="0"/>
                        <a:t>GHz</a:t>
                      </a:r>
                      <a:r>
                        <a:rPr lang="pl-PL" dirty="0" smtClean="0"/>
                        <a:t> x86 - 64b</a:t>
                      </a:r>
                    </a:p>
                    <a:p>
                      <a:r>
                        <a:rPr lang="pl-PL" dirty="0" smtClean="0"/>
                        <a:t>2 GB</a:t>
                      </a:r>
                    </a:p>
                    <a:p>
                      <a:r>
                        <a:rPr lang="pl-PL" dirty="0" smtClean="0"/>
                        <a:t>20 GB</a:t>
                      </a:r>
                    </a:p>
                    <a:p>
                      <a:r>
                        <a:rPr lang="pl-PL" dirty="0" err="1" smtClean="0"/>
                        <a:t>DirectX</a:t>
                      </a:r>
                      <a:r>
                        <a:rPr lang="pl-PL" dirty="0" smtClean="0"/>
                        <a:t> 9.0</a:t>
                      </a:r>
                    </a:p>
                    <a:p>
                      <a:r>
                        <a:rPr lang="pl-PL" dirty="0" smtClean="0"/>
                        <a:t>128 MB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 smtClean="0"/>
                        <a:t>2 </a:t>
                      </a:r>
                      <a:r>
                        <a:rPr lang="pl-PL" b="1" dirty="0" err="1" smtClean="0"/>
                        <a:t>GHz</a:t>
                      </a:r>
                      <a:r>
                        <a:rPr lang="pl-PL" b="1" dirty="0" smtClean="0"/>
                        <a:t> x86 - 64b</a:t>
                      </a:r>
                    </a:p>
                    <a:p>
                      <a:r>
                        <a:rPr lang="pl-PL" b="1" dirty="0" smtClean="0"/>
                        <a:t>4 GB</a:t>
                      </a:r>
                    </a:p>
                    <a:p>
                      <a:r>
                        <a:rPr lang="pl-PL" b="1" dirty="0" smtClean="0"/>
                        <a:t>3,5 TB  (1,5 TB + 2 TB)</a:t>
                      </a:r>
                    </a:p>
                    <a:p>
                      <a:r>
                        <a:rPr lang="pl-PL" b="1" dirty="0" err="1" smtClean="0"/>
                        <a:t>DirectX</a:t>
                      </a:r>
                      <a:r>
                        <a:rPr lang="pl-PL" b="1" dirty="0" smtClean="0"/>
                        <a:t> </a:t>
                      </a:r>
                      <a:r>
                        <a:rPr lang="pl-PL" b="1" dirty="0" smtClean="0"/>
                        <a:t>11</a:t>
                      </a:r>
                    </a:p>
                    <a:p>
                      <a:r>
                        <a:rPr lang="pl-PL" b="1" dirty="0" smtClean="0"/>
                        <a:t>512 </a:t>
                      </a:r>
                      <a:r>
                        <a:rPr lang="pl-PL" b="1" dirty="0" smtClean="0"/>
                        <a:t>MB</a:t>
                      </a:r>
                      <a:endParaRPr lang="pl-PL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016019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228600"/>
            <a:ext cx="7074368" cy="9906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Płyta główna komputera (</a:t>
            </a:r>
            <a:r>
              <a:rPr lang="pl-PL" sz="3600" dirty="0" err="1" smtClean="0"/>
              <a:t>Motherboard</a:t>
            </a:r>
            <a:r>
              <a:rPr lang="pl-PL" sz="3600" dirty="0" smtClean="0"/>
              <a:t>)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4824536" cy="48245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sz="3200" b="1" u="sng" dirty="0" smtClean="0"/>
              <a:t>ASUS M2N-E SLI:</a:t>
            </a:r>
          </a:p>
          <a:p>
            <a:r>
              <a:rPr lang="pl-PL" b="1" dirty="0" smtClean="0"/>
              <a:t>CPU:</a:t>
            </a:r>
            <a:r>
              <a:rPr lang="pl-PL" dirty="0" smtClean="0"/>
              <a:t> AMD </a:t>
            </a:r>
            <a:r>
              <a:rPr lang="pl-PL" dirty="0" err="1" smtClean="0"/>
              <a:t>Socket</a:t>
            </a:r>
            <a:r>
              <a:rPr lang="pl-PL" dirty="0" smtClean="0"/>
              <a:t> AM2 </a:t>
            </a:r>
            <a:r>
              <a:rPr lang="pl-PL" dirty="0" err="1" smtClean="0"/>
              <a:t>Athlon</a:t>
            </a:r>
            <a:r>
              <a:rPr lang="pl-PL" dirty="0" smtClean="0"/>
              <a:t> 64 FX /</a:t>
            </a:r>
            <a:br>
              <a:rPr lang="pl-PL" dirty="0" smtClean="0"/>
            </a:br>
            <a:r>
              <a:rPr lang="pl-PL" dirty="0" err="1" smtClean="0"/>
              <a:t>Athlon</a:t>
            </a:r>
            <a:r>
              <a:rPr lang="pl-PL" dirty="0" smtClean="0"/>
              <a:t> 64 X2 / </a:t>
            </a:r>
            <a:r>
              <a:rPr lang="pl-PL" dirty="0" err="1" smtClean="0"/>
              <a:t>Athlon</a:t>
            </a:r>
            <a:r>
              <a:rPr lang="pl-PL" dirty="0" smtClean="0"/>
              <a:t> 64 / </a:t>
            </a:r>
            <a:r>
              <a:rPr lang="pl-PL" dirty="0" err="1" smtClean="0"/>
              <a:t>Sempron</a:t>
            </a:r>
            <a:endParaRPr lang="pl-PL" dirty="0" smtClean="0"/>
          </a:p>
          <a:p>
            <a:r>
              <a:rPr lang="pl-PL" b="1" dirty="0" smtClean="0"/>
              <a:t>RAM: </a:t>
            </a:r>
            <a:r>
              <a:rPr lang="pl-PL" dirty="0" err="1" smtClean="0"/>
              <a:t>max</a:t>
            </a:r>
            <a:r>
              <a:rPr lang="pl-PL" dirty="0" smtClean="0"/>
              <a:t>. 8GB, DDR2-800/667/533</a:t>
            </a:r>
          </a:p>
          <a:p>
            <a:r>
              <a:rPr lang="pl-PL" b="1" dirty="0" smtClean="0"/>
              <a:t>Chipset: </a:t>
            </a:r>
            <a:r>
              <a:rPr lang="en-US" dirty="0" smtClean="0"/>
              <a:t>NVIDIA </a:t>
            </a:r>
            <a:r>
              <a:rPr lang="en-US" dirty="0" err="1" smtClean="0"/>
              <a:t>nForce</a:t>
            </a:r>
            <a:r>
              <a:rPr lang="en-US" dirty="0" smtClean="0"/>
              <a:t>® 500 SLI™ MCP</a:t>
            </a:r>
            <a:endParaRPr lang="pl-PL" dirty="0" smtClean="0"/>
          </a:p>
          <a:p>
            <a:r>
              <a:rPr lang="pl-PL" b="1" dirty="0" smtClean="0"/>
              <a:t>Sloty:</a:t>
            </a:r>
            <a:r>
              <a:rPr lang="pl-PL" dirty="0" smtClean="0"/>
              <a:t> </a:t>
            </a:r>
            <a:r>
              <a:rPr lang="en-US" dirty="0" smtClean="0"/>
              <a:t>2 x PCI Express x16 slot with NVIDIA® SLI™ technology support, at x8, x8 speed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en-US" dirty="0" smtClean="0"/>
              <a:t>2 x PCI Express x1</a:t>
            </a:r>
            <a:r>
              <a:rPr lang="pl-PL" dirty="0" smtClean="0"/>
              <a:t>, </a:t>
            </a:r>
            <a:r>
              <a:rPr lang="en-US" dirty="0" smtClean="0"/>
              <a:t>2 x PCI 2.2</a:t>
            </a:r>
            <a:endParaRPr lang="pl-PL" dirty="0" smtClean="0"/>
          </a:p>
          <a:p>
            <a:r>
              <a:rPr lang="pl-PL" b="1" dirty="0" smtClean="0"/>
              <a:t>Interfejsy: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t-BR" dirty="0" smtClean="0"/>
              <a:t>- 2 x Ultra DMA 133 / 100 / 66 / 33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pt-BR" dirty="0" smtClean="0"/>
              <a:t>- 4 x Serial ATA 3.0Gb/s</a:t>
            </a:r>
            <a:endParaRPr lang="pl-PL" dirty="0" smtClean="0"/>
          </a:p>
          <a:p>
            <a:r>
              <a:rPr lang="pl-PL" b="1" dirty="0" smtClean="0"/>
              <a:t>USB:</a:t>
            </a:r>
            <a:r>
              <a:rPr lang="pl-PL" dirty="0" smtClean="0"/>
              <a:t> </a:t>
            </a:r>
            <a:r>
              <a:rPr lang="fr-FR" dirty="0" smtClean="0"/>
              <a:t>Max. 8 x USB2.0 ports</a:t>
            </a:r>
            <a:endParaRPr lang="pl-PL" dirty="0" smtClean="0"/>
          </a:p>
          <a:p>
            <a:r>
              <a:rPr lang="pl-PL" b="1" dirty="0" smtClean="0"/>
              <a:t>LAN: </a:t>
            </a:r>
            <a:r>
              <a:rPr lang="pl-PL" dirty="0" smtClean="0"/>
              <a:t>RJ-45</a:t>
            </a:r>
            <a:r>
              <a:rPr lang="pl-PL" b="1" dirty="0" smtClean="0"/>
              <a:t> </a:t>
            </a:r>
          </a:p>
          <a:p>
            <a:r>
              <a:rPr lang="pl-PL" b="1" dirty="0" smtClean="0"/>
              <a:t>AUDIO: </a:t>
            </a:r>
            <a:r>
              <a:rPr lang="pl-PL" dirty="0" smtClean="0"/>
              <a:t>C-Media Superior </a:t>
            </a:r>
            <a:r>
              <a:rPr lang="pl-PL" dirty="0" err="1" smtClean="0"/>
              <a:t>Quality</a:t>
            </a:r>
            <a:r>
              <a:rPr lang="pl-PL" dirty="0" smtClean="0"/>
              <a:t> Audio 7.1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70 zł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4739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A455-2340-out3-h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4274" y="1700808"/>
            <a:ext cx="3879726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228600"/>
            <a:ext cx="7452320" cy="9906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Płyta główna komputera (</a:t>
            </a:r>
            <a:r>
              <a:rPr lang="pl-PL" sz="3600" dirty="0" err="1" smtClean="0"/>
              <a:t>Motherboard</a:t>
            </a:r>
            <a:r>
              <a:rPr lang="pl-PL" sz="3600" dirty="0" smtClean="0"/>
              <a:t>) c.d.</a:t>
            </a:r>
            <a:endParaRPr lang="pl-PL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4739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kadry\Desktop\1194344122_f1d6bb13_13-131-096-045B2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6624739" cy="4968553"/>
          </a:xfrm>
          <a:prstGeom prst="rect">
            <a:avLst/>
          </a:prstGeom>
          <a:noFill/>
        </p:spPr>
      </p:pic>
      <p:pic>
        <p:nvPicPr>
          <p:cNvPr id="6148" name="Picture 4" descr="http://www.asus.com/websites/global/products/NJ8fkR6ufRM9XvFC/500SL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390134"/>
            <a:ext cx="1024508" cy="323850"/>
          </a:xfrm>
          <a:prstGeom prst="rect">
            <a:avLst/>
          </a:prstGeom>
          <a:noFill/>
        </p:spPr>
      </p:pic>
      <p:pic>
        <p:nvPicPr>
          <p:cNvPr id="6150" name="Picture 6" descr="http://www.asus.com/websites/global/products/NJ8fkR6ufRM9XvFC/sli-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628800"/>
            <a:ext cx="648072" cy="639972"/>
          </a:xfrm>
          <a:prstGeom prst="rect">
            <a:avLst/>
          </a:prstGeom>
          <a:noFill/>
        </p:spPr>
      </p:pic>
      <p:pic>
        <p:nvPicPr>
          <p:cNvPr id="6152" name="Picture 8" descr="http://www.asus.com/websites/global/products/NJ8fkR6ufRM9XvFC/am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2348880"/>
            <a:ext cx="619125" cy="657226"/>
          </a:xfrm>
          <a:prstGeom prst="rect">
            <a:avLst/>
          </a:prstGeom>
          <a:noFill/>
        </p:spPr>
      </p:pic>
      <p:pic>
        <p:nvPicPr>
          <p:cNvPr id="6154" name="Picture 10" descr="http://www.asus.com/websites/global/products/NJ8fkR6ufRM9XvFC/dual-cor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3068960"/>
            <a:ext cx="619125" cy="819151"/>
          </a:xfrm>
          <a:prstGeom prst="rect">
            <a:avLst/>
          </a:prstGeom>
          <a:noFill/>
        </p:spPr>
      </p:pic>
      <p:pic>
        <p:nvPicPr>
          <p:cNvPr id="6156" name="Picture 12" descr="http://www.asus.com/websites/global/products/NJ8fkR6ufRM9XvFC/ddr2-80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3933056"/>
            <a:ext cx="619125" cy="819151"/>
          </a:xfrm>
          <a:prstGeom prst="rect">
            <a:avLst/>
          </a:prstGeom>
          <a:noFill/>
        </p:spPr>
      </p:pic>
      <p:pic>
        <p:nvPicPr>
          <p:cNvPr id="6158" name="Picture 14" descr="http://www.asus.com/websites/global/products/NJ8fkR6ufRM9XvFC/fanless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84368" y="4797152"/>
            <a:ext cx="619125" cy="876300"/>
          </a:xfrm>
          <a:prstGeom prst="rect">
            <a:avLst/>
          </a:prstGeom>
          <a:noFill/>
        </p:spPr>
      </p:pic>
      <p:pic>
        <p:nvPicPr>
          <p:cNvPr id="6160" name="Picture 16" descr="http://www.asus.com/websites/global/products/NJ8fkR6ufRM9XvFC/cnq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5733256"/>
            <a:ext cx="1143000" cy="514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228600"/>
            <a:ext cx="7452320" cy="990600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Płyta główna komputera (</a:t>
            </a:r>
            <a:r>
              <a:rPr lang="pl-PL" sz="3600" dirty="0" err="1" smtClean="0"/>
              <a:t>Motherboard</a:t>
            </a:r>
            <a:r>
              <a:rPr lang="pl-PL" sz="3600" dirty="0" smtClean="0"/>
              <a:t>) c.d.</a:t>
            </a:r>
            <a:endParaRPr lang="pl-PL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47391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kadry\Desktop\Bez tytuł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60661"/>
            <a:ext cx="6592089" cy="5297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228600"/>
            <a:ext cx="7146376" cy="990600"/>
          </a:xfrm>
        </p:spPr>
        <p:txBody>
          <a:bodyPr/>
          <a:lstStyle/>
          <a:p>
            <a:r>
              <a:rPr lang="pl-PL" dirty="0" smtClean="0"/>
              <a:t>Procesor (CPU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 smtClean="0"/>
              <a:t>AMD </a:t>
            </a:r>
            <a:r>
              <a:rPr lang="pl-PL" b="1" dirty="0" err="1" smtClean="0"/>
              <a:t>Athlon</a:t>
            </a:r>
            <a:r>
              <a:rPr lang="pl-PL" b="1" dirty="0" smtClean="0"/>
              <a:t> 64x2 </a:t>
            </a:r>
            <a:r>
              <a:rPr lang="pl-PL" dirty="0" smtClean="0"/>
              <a:t>5000+ </a:t>
            </a:r>
            <a:r>
              <a:rPr lang="pl-PL" dirty="0" smtClean="0"/>
              <a:t>2x2,6 </a:t>
            </a:r>
            <a:r>
              <a:rPr lang="pl-PL" dirty="0" err="1" smtClean="0"/>
              <a:t>GHz</a:t>
            </a:r>
            <a:r>
              <a:rPr lang="pl-PL" dirty="0" smtClean="0"/>
              <a:t> </a:t>
            </a:r>
          </a:p>
          <a:p>
            <a:r>
              <a:rPr lang="pl-PL" dirty="0" smtClean="0"/>
              <a:t>L2 </a:t>
            </a:r>
            <a:r>
              <a:rPr lang="pl-PL" dirty="0" err="1" smtClean="0"/>
              <a:t>cache</a:t>
            </a:r>
            <a:r>
              <a:rPr lang="pl-PL" dirty="0" smtClean="0"/>
              <a:t> - </a:t>
            </a:r>
            <a:r>
              <a:rPr lang="pl-PL" dirty="0" smtClean="0"/>
              <a:t>512Kb</a:t>
            </a:r>
            <a:endParaRPr lang="pl-PL" dirty="0" smtClean="0"/>
          </a:p>
          <a:p>
            <a:r>
              <a:rPr lang="pl-PL" dirty="0" smtClean="0"/>
              <a:t>FSB - </a:t>
            </a:r>
            <a:r>
              <a:rPr lang="pl-PL" dirty="0" smtClean="0"/>
              <a:t>800MHz</a:t>
            </a:r>
          </a:p>
          <a:p>
            <a:r>
              <a:rPr lang="pl-PL" dirty="0" smtClean="0"/>
              <a:t>Mnożnik – 13</a:t>
            </a:r>
          </a:p>
          <a:p>
            <a:r>
              <a:rPr lang="pl-PL" dirty="0" err="1" smtClean="0"/>
              <a:t>Socket</a:t>
            </a:r>
            <a:r>
              <a:rPr lang="pl-PL" dirty="0" smtClean="0"/>
              <a:t> AM2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150 </a:t>
            </a:r>
            <a:r>
              <a:rPr lang="pl-PL" dirty="0" smtClean="0">
                <a:solidFill>
                  <a:srgbClr val="FF0000"/>
                </a:solidFill>
              </a:rPr>
              <a:t>zł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3554" name="AutoShape 2" descr="data:image/jpeg;base64,/9j/4AAQSkZJRgABAQAAAQABAAD/2wCEAAkGBhISERUUExQUFBUUGBcaGBgYFR0dGBoYHBQYFxoXHBgXHyYeHB4kGhcUHy8gIycpLCwsFx4xNTAqNSYrLCkBCQoKDgwOGg8PGiwkHBwsLCwsLCwsLCwsLCksKSwsLCwsLCwsKSwsLCwsKSwsLCwsLCwsLCwsLCwsLCwsLCwsLP/AABEIANMA7wMBIgACEQEDEQH/xAAcAAAABwEBAAAAAAAAAAAAAAAAAQIDBAUHBgj/xABGEAACAQIEAQkFBAcIAQQDAAABAgADEQQSITEFBgcTIkFRYXGBkaGxwdEyQlLwFENikrLC4SMzU3KCotLxYxWTo8MWFyT/xAAZAQEBAQEBAQAAAAAAAAAAAAAAAQMCBAX/xAAwEQEAAQIEAgcIAwEAAAAAAAAAAQIRAxIxQVFxBBMhMmGRsSNCUoGhweHwM0PRIv/aAAwDAQACEQMRAD8A3GCCCAJVcpuLnC4apWABK2sDsSWA7POWs4fnex3R4C34nHuVm+NoZ4tU00TMObwvPkWYKaAYk2AXNr8Z2WC5W1qqXFBafeXe6j2AfGZrzdcmkSj+k1Rdn+wO0Lf5737iJ1WLxpbTYdiiSCiiY1mZdBU5TMv3858FAX33Mh//AJfiL/qz4FT8mlBnIgBNrytHS0uWNbtp0z5Fh9ZJp8sG7aI9Kn1WcqlWOCtA6teWSfepVB5FT8xHk5X0DuKg81+hM4/pbxSvA7ROVGGP37eat9I+nHcOdqqept8ZwmfTYQG0DQk4hSO1RD5MPrHlcHYgzNig7olUHZcQNNgmbrXYbVHHkx+sfHFK42rVP3vrA0GCcKvHsQP1t/NQflHqfKbEjtQ+a/S0DtIJyK8q6/alM+0fMx6nyxftoj0c/wDGB1EE5xOWQ7aTDyYH42jy8sKPatQf6QfgYF7BKdeVmG7XI80b6STR49h3Nlqrc+nxgT4I3TxCtswPkY5AEEEEAQQQQBMn5+cbalRpjtDn2lVHzmsTFOeCt0vEaFLuNFT6sXPuIklli6RHGYW2EGSkifhVQPQAW90JnikTSJKxDYiOIv5vAtK8fSh+bSoaq1wilmJAG5/PwkDh/GWqVshTKrKWS56xANhcdl9TJuMwNF2RalibkqpvqQL6gaH1iMLwigKuemAroCCF0Gu5K9+u/hAjDlDTFR0bqqhIz9hIGo28fzeKp8oKZpvVyuERgtyBdiexRfyj+F4bQWnlQg5SWzNYsrN9/XY/SRm5PjoqaU6gy02zXKhgz3uCbEezxhUjDcSR3yFXRyLhXXKSO8dhk7ojIuG4Swq9NVqdI4FlsuVVB7hcm57yYviuHrOoSkyoG+0x3A7gB2nvvCBSxKMxVXVmXcDsjuUys4RwepRrkkJk6MLdNBcFd1JJvoST23ieH066CtVcVTU6xVLqVb8AFrnT0GsC1sYCTKbhFOtQbKwYoKZq1Op+sOuVTuT3+UKhjalGjTL2D4h2ZmqE5KY3APpaw0gXRJ7oQ9ZXJxtugVygLPUyIBdQ+ujjMLgHXeO4TFNXWqABTam2S4bMLjexK/KUTs0HSGNYWjVDN0jKyn7NhYjrNue3TL7/ADL5SAnpiIk1DDKwmSQNuf8ArviKVS20VUWMOCIVbUOLXsKmvcwPWHkd49xLlJjKFPNTK1gBcZluW8L3GspF2sZMwNe3VYXU/m8S5mLxZUUefd9mop6Bh/MZp3JfjZxeHWsVCZiRYG+xtPOvLfhgo44gCy1MrjzJIPvBPrN95vVtw+j4hj/8jSPPTFVOJlveLT9nRwQQSvSBmEcpqvTcd7wjuf3EyD3ibsxtMA5Ot0/Fa1TuVj++95JZVdtdMc5/fN2pQACNrTkytTFo2iytiFSPKIkD8/0jloRGq4ZDUUm+e1xr2LoR3a5/PWJwVNOtUD3AL+AW7Zm+A9BGkqKXcDNmKsBqNADY2H3dR27xOHpJ0bqufLmF7Ak6BQQN7iwFz2a90CWlO1K6ut2F852LHZvLUWHkIWJ4eCgRQN7i7W61j1jocx12kerglqUEXpOqb5SRq175BY917+gOkVjcNnqrd0BsgtfrXDZz1ba38CO2A/VwrZ000UbqQLnuIvt2+o7o3Rp1ulIZbUwWIbNvsApHYNbj/KfCWQP58JX4ZKyrUv1mPWXW4uwtl8gbekAYTMFzPnvpmBGx7coAvlF/HaNNWbLTBOWowBNwAvZob+ew1kzABwgD6sCwue0ZjY3HhaM43EOHAUkaJlFrhiahDX07FAPZveA1+mt02Swtmy+P93n7/Ta3jF08bfNe1lDm2tyEYqb6W3HfpcQHFnp8vVy3tsL/AGM3nvbrbdm8Jagz1cwTKFJJAF2XtuQTcC1rHU22gOYastT7uq23GoJUNpcXFr7x9KCqLKoUXuQABqdz5yIMeq03qZCCCMy/e1Chb30vbLtpFU+LUygazWZiovYE2BN9SABYdvhAlWhEeEZrcVpJlLMRmXMOqdtPfrt4GSOlS5BIBBA9WGg9YCCgttGzTkojxiCnjAhVEtGWWWD0hIzrAhgax5WA9PCEywZRa8Kz3nBq5sdRG9qae+ox+Rm9ci6eXAYcf+MH26/OeeeVDZuJ2/CtIf7S3znpHk/Sy4WgvdSp/wAAk3Yf2/JYQQQStkDj+J6PC13/AA03PrlNvfaYnzb0c1XFVP2lT2An5zVecbF9Hw+t+1lX2uL+4GZzzZULYUuR/eVXPoDb5Gcyy1xOUes/h1dRYSoPyYdUG8NZ01ArFdFFKsXIIiYRRmO2bc9u1tPKGcCpUIL5Rb1AINj52sfMyWVhKsCHi+HZ2Vg1sot26XINxY2B0trfS8fWhdyx1sBlH4d8x8zoL92kfywwnpArsJg6iB81nzeI6zG9zcgWFioCm9reMSmGdKORV6xJ1zAFQToxItc99vSWmXwgyWgVuV/0i9mCX79LZND3faO1r3sb20iMJVezFukFku1xs92JCgjsW21xtvLXLDAgVhDrTBLXdmGXRe3ZSQLadrecJyyMikU7PYOQupY/s32311+MsoMgvewv321t3X7oEZMEgFgqgXBsNNRqDp5D2QfoaaHLsWYebXufeZJK6Qgp9YEXFcOSpe4uSLeVr7XG/WYeRjL8LBrdKSb6dW/VNlI19xv+yPGWGWBlgMsv5ELIY7k7RDEBlljBWSrxorKINVItaeh8IrLrHXXq+kDIOKdbilXwYD2UlE9O4OnlpoO5VHsAnmXCp0nFanjWYenSBflPT4k3Y0/yVTy+44IIJWzPuenGZMCq/icn0VG+bCVHIjCZMDQHaUB/eu3zjPP1i9KNMb5WP7zBR/CZecNoZKSL+FVHsUD5TndlR3qp5ehdXf8ApF0xEsI7RXSdNSgIq0X0doZWQJA8IAsXlgVYCbRIHsjpEbfzgJLXhFjEqxPh/wBd8dCQE3+UAvFBYeQwE/KAqf63iip8YXj4fkQDUawZYFHZHPZAZ6PzgyR6DsgMlI3UWwJ0Fgd9ttyYGxtO5uy6Eg+YNiLnTcGJr1abU2OYZLEFlN7dh79oELCGoXF2RhbWzg66WIAAIG+9+zWTG0/7kPhFJAD0ZZlB3K210P2rDw021EnkWlEXti3Tq6wBdYrEjLTJ/CL+wSDIORQ6Tian8Vce+teenJ5r5oqOfH0f86n2At8p6Ujdjh96qf3QIIIJWzEedap03FaFL9uivvzn+KdsE6vsnA8QqdPygvuEeq37ilB7wJoWXQzllhaTPGZM2jtNI2oN5JQTpqUFhhDDyyp4hypw9Co1OqxVgqta24d8oA1uSLXPcNYFqacIJ3SBT5RYZrWqAhnqU1I2ZkUM1mGhFra7HsvHl4vQ36RR1UbU26rmyE5tsx01kElgfbEGneKXF0ybB1Juy/aH2lF2XfcDcdkWhBGhBG8BsUosLrFhYrLAb6OHkEVlH5EURIGzS9IhqYj1tf6QEQGcvZEvHyl/+4RpwGCYYhZIQ85FUVWjVyNdWXOHCsKjAoxeq+YrTB3zix/YF7XEt+HH+zHYAWA0y3CsVDW7LgX9ZwtXlATTqVv0yrSrguUo5T0dlY5VIy2a4AN79s7bEYjNSUl+iZ1UgjvK3Oh1I1+G07D6YZVJIUC+5Atfu2hVY1wqjZSRUD3P3SSoIAB+0SdTqQT2yRVWREZF8JH4/VyYWufw0qh9iE/KTFX8/wDUp+XVTLgMQf8AxOPaMvzgcVzJUL45P2cx9lI/WehZhXMRQviWPcjn3ovzm6xDLC97mETUcAEnYAn2RUq+U+J6PB137qT28ypA95ErSZtF2L8iP7XideqdctM6+LuD8LzSX2nA81mHu2Kqd9RVHkoN/iJoDGcw4wotRHI2l/OSEEbprJCiVoAEzflDi3GKxrKSoprTvmt0VUIgzUDpfO3SG2VgQMx7iNKyzgsBw7psQ9To8PU6TEV2TpKtS9kfomfogDTbKNr2Pj3WCETlFUXC43DXo0cvR9VWqEIpsqh2zAqpVlNmAJOhJvLqhxenU6dv0miagKEGmnWYKDUFPQsayjNY5AD9rY7UPFOHYuri636RiKaUqSItWoLKGpEtVRSgOrNlvYbG28n0uJ0aVZsUmErMK1Zh0zBc3WIWmKNMsDYvbUgGx3MsqinNXaqi1L9V6wp0KTrma46RekrAVVaoSBZbi1/KdfyVRRhaYXbWw6Y1QoBsFD2Ggta1tNR2ThOPcffE5aCYmoahZkqiploU8ij7JGYrmzBhe/YBNH4Yh6GnfMTlH2mUt36sllbzUWkklMBEVaJEG05Qq0GWEW9IQqQFFYANY3mPfB0njAW7ARovcbQb+ULJAbC9sU5ABJ0ABJPcBubwWPbE43EBKTuVLhUJKqLlrDYDtv3SK4HhdFK1eogxlboxbK5qgb9mSrfN5gAeGs7XGZcyLY5rMQwcKQBlDakgG9xp4TkcLjqeKrUVpYTCL0hY3azOAlmYkIBlax0B7Z2uLRy2iqygA5WAJY5iCASdDl1B2vppOiTfDVUqSubV2zZiCSwsp1Gh0UDTTQSTUWFhLlOsuQ9aygWsMxC6DY5bH1h1B4wiPSGs5vnMfLw+t3nIvtqKPlOopXnG87dS2Bt+KpTG3iW/lgI5hKPXqt/4/jUH/GbNMo5h6P8AZVm8KY9pczV4hlg92/jPqE5XnMxeTh1X9sov+4MfcpnVTOee7GZcGi/iZj+6hHxYROhi9yVLzUYW2CLf4lR294X5Tsqg1lJyEwmTAYcD/DDerdb5y6cRDUaCPqI2hj4gJaplBJ2UEn01mc8mOLV6GCqB6eJJquXphTlIpsoOajnBDnMSxUA2HWOk0epRUggi4YWI7wRYj2SnPIzB3GWkUK/ZKVailezSzaad0sDjKvFXrhTkw5q56dapQK1hUqGkrBUbpFKWy3NwbaGQ8ThsPjGFRf0ytRzFFVz0dOiSFJ//AKKhZQLgDLp9pe4X71uR1PMzLWxSs6hWPTkkqL2U5wbgZjp4yF/+vlDKUxNcZEyKGCMoUAgDKVANr6E67G9xeLurqniVN+lSiiH+wzU+lqKj1alwrGnTpkBD1fvOAOoRmvoe7pUcqgdwA2A7B2DQbbCczQ5E1VK3xPSqD1hVpFmdbg5GbPcqCMyg6K2s63Lr3ySkkAWhMRaOGM1VuJENuT7vWECIGW3v87Q6YG17HukBdsXkicvjHkAlBCl6wBNNo7lhGLCPaKtF29sPJIKvEcnaD1VrFMtRCGDKSCSD9632gdjeOYzitOk2VmN1UM1lJyrfRmyjQSxVZUcT5NrWdnzumdQrhdmUdlvKw1uNBpOhYqbgEWIOo8e2N1O2OU6KooVdAAAB4AAAd+wEbqLARQTznBc81S2GpL31b/u03+s0KlT9szHnrqaYZPGo3sVB/MYHYcyFC2EqHvZR7EH/ACmkTh+Z+jlwHnUb3Kg+U7iI0ZYPcgJjnP1iyTSpDfJ73e38k2OYfzlv03GaNLcCpRX0FnP8RiVxNo8Y/wBaDw7DBKSINkVVHooHyhtvJKWy90aI1iGhVNPbHlESBHUEIK0Fo6VEBSA3aKyxeSEUgIzQ/ZDAgMiitGnp93vjvpDgRmw/ZFikI8Vg6PyhDQTbSOKBF5BFWEBuF2RwrCyyhoiHHMsEBFpyWN5W1ExLUxTXKjhCNcza20N7XO6rY3BXXXTrvWNPhkLZiqlhs2UZgP8ANvAQU1hVFjsZqQDRTMk56Kl8Thlv9xj7agH8pmu0tpjPOzUzcSpL+Gmg9TVc/SRKuyJa9zY0cvDqXiXP+8j5Tq5Qcg6WXh+HH7F/axPzl/LGjnCi1EcgmFoP0nlCT2I1ZvRQUHym4V6oVWY7KCfYLzEObEdJxPEVDuKX8VRSZJKu/HzacVIHdGiO6TKq3kY05XY0MepmMIsepwHRFRu8MXgOCM1MagfIT1sua1jtr3dvVY236pi7mR62ES7VG0OUgtmtYAML9wIDNrbtMKXT4nSIvnW2UPrp1Tsddr9ke6ZO8W8/AH4EH1EraWFw7r1WDBjTW+YG/R5WVL+S3IHiYqpwxGLHMOvm3sVuejDbEE/3KDfTX0CyUg7ekUQJTtwVutZgSyIgJW2i5Qfs6Wazbfikp6Digaatd8hAJJHWsQDfUi1/PSEK4ZhHTPne+ZiQLkgak6X20KjLsMviZNAEqsNh64r3L/2Nvsk3IIRFGp1IJ6QnxUd8LHV8QGfowSMhyWtbNYWuD1ic2bTawG9zCrbSHaUlfG4kE2UMBSJBKnWpZiF0AP4OwaBtjYQ6HFq16a1KWUu7K2UkhFGim+xJYgd2h8LrC5KwrSowPKIuobomBLohXMNGdM6720sUN+5vCW+eEDLARCzwi0gGWJMO8S35+koQ0jte/bH3PnG1EBxBpeYty9w+fipPctMf7C38024DSZhx3hmfH1Gt2geymBDnE7ktY5N0cmEw691Kn/AJZRrCU8qIvcqj2ACOyuoi0KjldiujwWIbupOB5kZR8ZhHNjxsUuKFWNhXDJf9oEED3GbDzpYrJw6oPxsi+/N/LPMuJ6Sk6uAVZSrjSx1sQfeDJrNmcT7TlHq9YZb7Rk0TOV5EcuqWIopnIBsNfGdylNWFwR5jac01RLaYsrejilpyc+HHhFJRHhLdyhJTishk79GEH6NKIGUxFbDZ0ZSDZgQbdxFpY/o0LoJBQJwCmpQrdQjl1UaKCStxbusuX1MbocnlXo7NfIbm679VFvodDZN9bliZ0RpQuiluKnGYdmamRayMWNyfwMo231IOv4RGOD4GrSQrUfpLEZSSScoRRrftzZ/cZeGiIRoCLjlqeGxqIbuKjk0yL5RZQCzqO8k2W58TpJmJxNYU6mRCagZggK9XLnOU3uARkF99yB2y7/R4X6NCqipjKoLnKoVaauC1x1muMh7rZSSf2l21MQvGja5ANqIqEC4a5Yqq5T3mw37RvvLk4bzhHDGBFwuKFSmj2tnCt32uPltHCY90BtENSMISN4LxYUxOSA2z6wXi2QxJEBJWKo0YpEjteulJC76AeF/QAbwA5CLcnT86TL+K8sqIxLdGBUs3Wtse8Kd/XadFyt4djsY6UsO6jD1rlq67JSFrra/2j3dvgAbUvEeTWCw+EN1VFpaiobZydb3bdi3dt5WncWZYl5jsafwXjVLFUVq0WzK3tU9qsOwiT5gPI/le+BqsyoSlUKWRwykjUhl8SDobETb+CcbpYuitWi2ZW9qntVh2EfnSSYsuHiZubiOevFWwtNBuzMfYth/HG+WfNumKwlPowBiKFJVXszqqgZD46aH08pfOfycqYo08oYqqn7KsbHMDfq7bD2Ti2TiFLbF4lf8AM7f/AGAzwdIoxKq6aqJtlWmrLNV4ntZ2tCth8yqGAGjLY3Ug21G417fbOj4ZzgVMOlMJUqHqXfMdAw7FYb6SZWwOJauK7VQ9S4JLBCCRa11AAOwvca9sr+Jcn61Wo9RlRnqWJOU9hB0Ia4vax8L7T0Z76nWxvfyl0lLnZYGzu217hgwt75aJzqBbXc9YXF1U6d+lpm+M5MOzMRSCAgWVWeym4uRnLE313PbIuP5OEm9OmyCw0Zwxv2m+RdNtPDeWKqZ3TraOLX6POkG++ns/rLGjzjX7aR/1W+MwJuB1h2e76GNf+nVx2MPb/WadnFYxKZ3ejqXL8H7oPk4kmny3Q7o3pYzzQDXX8Q/1H5iOLxTEr95/aPrLldXh6cTllQO+ceax5OVOHP6y3mCJ5kp8psWuzv7D8jJCcucWPv8AtB+kmWVu9Mpxug21VPaJIp4pDs6n1E8z0ecbEduQ+dpMpc5D9tNT5f0MZZHpEW7CILTz1Q50LfcZfJmEscPzsqPvVl/1k/GLSXbplgyTG6HO2v8AjVB5gH4yxoc66m39sPVPpINV6O8Lopn1HnNB/WUj7RJtLnEB/wAM+T/USDsmpeEQaR7pzqculI1S/kwMkpy0pHdW9g+sotXEbyyIOUuHbdiPNT9I9R4xh2/WKPM2i6pVOnK7lRyfbFUCqNkqAHKbkKb7q1uw233Esv8A1GgBfpEP+oSuxHKyjmyoQ7ecZrJMXizMeTvKuvw6q9GsGyEkOh+1Tb8a+4kDQjXxnS4Dk+uKxVKrWqCth0AalT3QtqS79htbQeGu1pB5S4YY5r9Vaqiyt2W/C3ePHsnN8F43icM5wlKm9StUayUuwNbViexbak3tpea6xd5+2ics6bNB5W1sJjK9PCVARUqA9DUQXqI1r3IH6s21v56bi15Cci14fRYFzUq1SDUfULcXsqr2AXOu59gB8juRwwgarVbpsVW/vavd29Gl9kHvtc9gHTTm7aKe286hBBBI7M1cHTb7SI3moPxkSpydwrb0KP8A7a/ISxgiwpX5G4M/qQPJmHwMjVeQWEOwqL5VD/NedHBJlgcjV5tsOdnqDzyH+WQ6vNbTO1UetIfJhO6gnOSngk0xOzOa3NQex6Z9GHzMg1+aap2CkfJz/Mk1SCOrhxOFRO0Mar801b/BB8mT5kSur811UfqKnot/4SZu0EmThKdTR+zLzxiObhxvSqC3fTf5iV1fkMBuAPMAfECemIRW8uWeKdTHGfN5cPIbut6H6GMVORNQbZv939Z6iq8NpN9qnTbzQH4iRanJrCNvQpeiAfCP++J1cxpVP0eXX5JVh2n8+Ykd+TVUdgPoP+56iqcjMGf1VvJ3H80iVeb/AAp/xB/rv/EDLetctfxfT8vMZ4LWX7vuP1MQ2Frr2MPJj/xnpSrzZUDs7+qofgBIdXmqQ7VV9af0eM1fBPaeDzwMRiF+9UH+oH6RwcaxA+8/s+hM3WtzTsdmpH94fIyBX5pKv4KbeTj+ZRJnn4S+J8Mef4ZCvKbFL95x6N9I+OXGJ/xPQm3xmkVeaesP1J9GT5NK+vzZ1gb9FVv35WPwvLnjeHOauPdcYvK7EVNDU08G+kvuA1KhN7keO39ZKHN8yHVai+asPiJb8O5NlfvfCM8OoxPCXR4LAJkplS2Zr6EC2hsTcHv20luXTCuK2RGfLlLW62W98ube15DwHD2VBc3yggeFzf4znuOYnEP1ANvZPmdNr6RFqcK/bvHHxfS6JGDVecTbaWscPxy1qa1E+ywuPp6HSSJzfI/EhcPTpanINT3kkk+8mdJPp0Xyxm1eSq15toEEEE6QIIIIAggggCCCCAIIIIAggggCCCCAIIIIAggggCCCCAIIIIAggggCJZAdwDBBAQcMn4V9gkV+GUr/AGF9kEECRQwyrsAI/BBA/9k="/>
          <p:cNvSpPr>
            <a:spLocks noChangeAspect="1" noChangeArrowheads="1"/>
          </p:cNvSpPr>
          <p:nvPr/>
        </p:nvSpPr>
        <p:spPr bwMode="auto">
          <a:xfrm>
            <a:off x="155575" y="-960438"/>
            <a:ext cx="2276475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56" name="Picture 4" descr="https://encrypted-tbn0.gstatic.com/images?q=tbn:ANd9GcRQMFqOZ4uVY391J4xiVSQF2IeL8zsSzwARt-7iIAyxDuR8Jysw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224136" cy="967696"/>
          </a:xfrm>
          <a:prstGeom prst="rect">
            <a:avLst/>
          </a:prstGeom>
          <a:noFill/>
        </p:spPr>
      </p:pic>
      <p:pic>
        <p:nvPicPr>
          <p:cNvPr id="10242" name="Picture 2" descr="Wydajny AMD ATHLON 64x2 5000+ 2,6GHz/512/800 s.A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56992"/>
            <a:ext cx="3810000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362400" cy="990600"/>
          </a:xfrm>
        </p:spPr>
        <p:txBody>
          <a:bodyPr/>
          <a:lstStyle/>
          <a:p>
            <a:r>
              <a:rPr lang="pl-PL" dirty="0" smtClean="0"/>
              <a:t>Dyski twarde (</a:t>
            </a:r>
            <a:r>
              <a:rPr lang="pl-PL" dirty="0" err="1" smtClean="0"/>
              <a:t>HDD’s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1xHDD 3,5” </a:t>
            </a:r>
            <a:r>
              <a:rPr lang="pl-PL" dirty="0" err="1" smtClean="0"/>
              <a:t>WDCaviar</a:t>
            </a:r>
            <a:r>
              <a:rPr lang="pl-PL" dirty="0" smtClean="0"/>
              <a:t> 1,5 TB (WD15EARX) – SATA 3GB/s -  7200 RPM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(system operacyjny Windows 7 Home) </a:t>
            </a:r>
            <a:r>
              <a:rPr lang="pl-PL" dirty="0" smtClean="0">
                <a:solidFill>
                  <a:srgbClr val="FF0000"/>
                </a:solidFill>
              </a:rPr>
              <a:t>– 440 zł</a:t>
            </a:r>
          </a:p>
          <a:p>
            <a:r>
              <a:rPr lang="pl-PL" dirty="0" smtClean="0"/>
              <a:t>1x HDD 3,5” </a:t>
            </a:r>
            <a:r>
              <a:rPr lang="pl-PL" dirty="0" err="1" smtClean="0"/>
              <a:t>WDCaviar</a:t>
            </a:r>
            <a:r>
              <a:rPr lang="pl-PL" dirty="0" smtClean="0"/>
              <a:t> 2 TB (WD20EARS) – </a:t>
            </a:r>
            <a:br>
              <a:rPr lang="pl-PL" dirty="0" smtClean="0"/>
            </a:br>
            <a:r>
              <a:rPr lang="pl-PL" dirty="0" smtClean="0"/>
              <a:t>SATA 3 GB/s -  7200 RPM </a:t>
            </a:r>
            <a:r>
              <a:rPr lang="pl-PL" dirty="0" smtClean="0">
                <a:solidFill>
                  <a:srgbClr val="00B050"/>
                </a:solidFill>
              </a:rPr>
              <a:t>(dane) </a:t>
            </a:r>
            <a:r>
              <a:rPr lang="pl-PL" dirty="0" smtClean="0">
                <a:solidFill>
                  <a:srgbClr val="FF0000"/>
                </a:solidFill>
              </a:rPr>
              <a:t>– 400 zł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7878"/>
            <a:ext cx="1152128" cy="103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796136" y="4077072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915816" y="3933056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581128"/>
            <a:ext cx="19716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228600"/>
            <a:ext cx="7146376" cy="990600"/>
          </a:xfrm>
        </p:spPr>
        <p:txBody>
          <a:bodyPr/>
          <a:lstStyle/>
          <a:p>
            <a:r>
              <a:rPr lang="pl-PL" dirty="0" smtClean="0"/>
              <a:t>Pamięć operacyjna (RAM)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 smtClean="0"/>
              <a:t>Kingston 4GB </a:t>
            </a:r>
            <a:r>
              <a:rPr lang="pl-PL" b="1" dirty="0" smtClean="0"/>
              <a:t>(</a:t>
            </a:r>
            <a:r>
              <a:rPr lang="pl-PL" dirty="0" smtClean="0"/>
              <a:t>2 x 2GB) RAM </a:t>
            </a:r>
            <a:endParaRPr lang="pl-PL" b="1" dirty="0" smtClean="0"/>
          </a:p>
          <a:p>
            <a:r>
              <a:rPr lang="pl-PL" b="1" dirty="0" smtClean="0"/>
              <a:t>DDR2 </a:t>
            </a:r>
            <a:r>
              <a:rPr lang="pl-PL" dirty="0" smtClean="0"/>
              <a:t>– CL6</a:t>
            </a:r>
            <a:r>
              <a:rPr lang="pl-PL" b="1" dirty="0" smtClean="0"/>
              <a:t> </a:t>
            </a:r>
            <a:r>
              <a:rPr lang="pl-PL" dirty="0" smtClean="0"/>
              <a:t>PC2-6400 / 800 </a:t>
            </a:r>
            <a:r>
              <a:rPr lang="pl-PL" dirty="0" err="1" smtClean="0"/>
              <a:t>MHz</a:t>
            </a:r>
            <a:endParaRPr lang="pl-PL" dirty="0" smtClean="0"/>
          </a:p>
          <a:p>
            <a:r>
              <a:rPr lang="pl-PL" dirty="0" smtClean="0">
                <a:solidFill>
                  <a:srgbClr val="FF0000"/>
                </a:solidFill>
              </a:rPr>
              <a:t>210 zł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4578" name="AutoShape 2" descr="data:image/jpeg;base64,/9j/4AAQSkZJRgABAQAAAQABAAD/2wCEAAkGBhQSERUSEBQWExUWFxoXGBgXGBgYHRoYGhYXGB0dGRgaHCYfGBkjGxgYIC8hIycqLCwsFx4yNTAqNyYsLCwBCQoKDgwOGg8PGiwkHCQsLCwtLCwpLCwtLCwsKSwsLCwsLCwsLCwsLCkpLCwpLCwsLCwsLCwsLCwsLCwsLCwsLP/AABEIAMIBAwMBIgACEQEDEQH/xAAcAAEAAgMBAQEAAAAAAAAAAAAABAUCAwYBBwj/xAA/EAACAQMDAgQEBQEGBAYDAAABAhEAAyEEEjEiQQUTMlEGYXGBByNCkfChFFJicsHRM7Hh8UNjgoOS4iQ0U//EABkBAQADAQEAAAAAAAAAAAAAAAABAgMEBf/EACoRAQEAAgICAQMCBgMAAAAAAAABAhEDIRIxQSJRYTLwBBNxkbHhocHx/9oADAMBAAIRAxEAPwD7jSlKBSlKBSlKBSlKBSlKBSlKDw0pSiSkUpQKUqF4l4vZ06779xba/wCIxP0HLH5CgmE1re4ACSYAyScAfevnfj34vIpK6O3v/wDMuSq/ZMMfuRwea+d+N/FGo1R/Pusw/uzCj6IOn7kT86jY+teOfidpLEhG/tDjG236Z+dw9P8A8d30rg/E/wAVdVdYi2VsocQglvrvbP7Rie9cU71r3UUy7mk/V+KXGJNzzNxM7nkMYME9UmNwYbjgxmJio2nvbbouOFHzdd4HTIIRpUtxBIIEgyORodJIKgScwlu4WaABJYSFG0E4H6TIzJ8F07doJjnEAdzMrk5PaR8vafbl8Jhel/4uu9QTi5BuRcuPcvOMF7l4EkWg0qVSeEbmZPPF6vfA9QzJsQEx1MiHy0JB6burvmR5QZp2jpxwpJJp9VaVWOxg6cqQZDKTiD37j7VV0y7jdptNbZGLXCHOEQKSZxBYgEQZiB37jitt+7NgbvJTO5QqOG6ZUiQkScE7m9uJrT4VqijxuChuSVBg7WE9WBMkSZADGpt+zsunaFAudS3b6HDCST1JmRnKgSRHEml9rRTTWdlwGE7PbrTzAPmUnMe3fgggkH3V2grdDb0OQ0ET74IHftmJHNahV1Uy1au2yU2OHmVZ0KMUkxNs4AO08yK027ZVSrAAZyVlgQYgKVAUyscT9ZrNrW5VZVkqc7LTlj0yXe9kIqqpOPZjGSax8ogpuKgNkSSPmcLkH7kTwJxUsMppOi2YO08D9Vkdu/mLun3n7YivK0BrYw26RjC7hjGGAEj5xSq6X3X6jpSlXblKUoFKUoFKUoFKUoFeGlKBXtYXbqqCWIAHJJAA+pPFcn45+JemsSLU33GIXC8d3iD9poOuqu8U8fsacfnXAp7Lyx+ijP8ASvk/i/4l6pyWDG2ndLcAx8mI3buMyPpXJ6vxN3Zi4M7syyNJ4nBIgn9TzM4ao2x5M8p+mPpni34pbmNvThLQgk3bxAgAwSFnJnhRuJ9u9cF8Ts7XTdfzD5nUDdEMR7kBiArCGABiGEewp/PIuByepSILQ0RAB2uP23Y4hhyL3VWxdQwD5jDfthrl52UQbt9xi0Nq7ArAGTMkZMVHHbd21zzGsC1ZN8qkaC1bJJuluwCqCS0/Me2MYJ9xS3TVAJrwmrXT6grbZGubFjaQEBLC4CwbDDcY4kmNw+VVTNkxxmO39P8ATNRLso+RDCRzksB7525IkD+ZrXaIYkAryYgXIn2UtBJGVE9RK8tycwf9v58q0XXAMs2cCWukkjuFUiApkGTjpORMG0Z5zcTNNc23BbbaVLjDFvLLgEbjsy+33EHtmYNx44pu2xeLMxOQ7m2vmQIYWbQAYWLYCAEj+9wekc+w/mPtP/2+xro9BfLjqG645Cnp86/eYDFpQ/8AwbRG1ZMErwWHTSq8d+HNirTUa1Hty7k3JkKEUKGnLNEBi0DJkxOMiIfiGkNu4yHsf6f7jg/MVHCk4GSeI7/71WzbZbagefb3qtx3ByzkAYUlktjcBAwQoWYBqHd0yBAUfe3LBQYVY5yJwYBJgZ781u0TG2Tbu7wCpOxTOYPrQMp4EwSPTmtqt5bvbdhbtsS0AByyliNobaeIIk8QYnmqpQtOwna4EHBDlwvII3bCGIBzGeOKsfhWxp/7YBrNptdQQkOim7JIJVgCbe+VMgdvnVM0AnaZHbtI+le6sC4A8r5m4Kdzu9y5MAbUI2qigk/Ig5HSK0jPKfLuNV43o0cqbjW+Dth+kESB0iOD2pVHobmjt21TVPrVuj1C0UKCTK7f/SVMdjNKz1E+eX4fpSlKVq0KUpQKUpQKUrwmg9pUDxHxm1YE3XC+w5J+ijJrj/EfxJ3MyWNttVG57t0r0pMbgu7JzgDcWOI5gzy5Mcbr5dpr/FLVld164tsdtxifoOT9q4nxv8UQsrpU3f8AmPIE/JMH9yOOK4nxe4zP5jbzvAcG4CG2njcCSeIPJEEQTiq5zVV9pvi/j9/UGb1xm77ZhR2wowO3aaqGGa33D/PpWgtRDxqrxbh4VT2U7LKkx+jrB3KSVMkCT3DzBnFqh6+wpEuBHBLBiAMSenOI7fP6iUe2BP8ABAEe4nAH+XHuoq28Fvkp5YUvB3m2v5YcAht2ovAytlWgwDtxnYTJpUbAmAQdpgMoDCQQN4y3zwRPJ4GzTXgrK23zFDAlepgxEclILfYq0d27nPPpqV4laAclGV1M9STtLAw23cAdoaYxxFaNLqSjhhjscTifY4JEAj5gVd+JqblrezM+3pW4zBEJWQLWmtEBiqqGJOMxKrOefYVHt0LfxAbSt1ZcRDM4DAqcBoaNygxG1AmAJMxVf4lZkb1d7pB2u5U7Z4AVuIAERP0wBW/T61TbIvM5AwFULBgQCxgSV7bmPC4xB80beahVla46qVVmI221jBAkQQQZ9RMYFUnS/tUxWLMw9LMp/wABCn29R4GYnGCfobC1o16kbcb0sqoAfUOMgGf6RyagsvIPzHv8jV5VdJXg2iNyBaV3dclUuBiqBS0m4vG0ATBEGenABsbtu5pmC3GY+cNgVH8smIhC7quy3hSYABgSsDcKrwzWNYureTcNjbjtCIoGQYggu53iM4lse3SePWrWoszbbJUXk7BSF39TtAHdcSeod8VW3V9KzCK7xfShrYuIqAJCkWLbCzbBwttbp6bzdJYsOS7HqAmqIn7Ve6PW+ZaD3oVVBUteY27NoMoYpYs2+q9da3AJzG6SOGqm1NkqxB+o+YMEH7iKslPZ5sqV22yslAszvEA53SWMTgE8ZArzV2fMQXAoAgsWZyWaCARDOTAzEzMdpArT4TqCrlVgFhAMHH/xgnv3A7mtlm2C5tpsaSGUvwOZEAkTMRE8R9KelmGp0ibS1kMQCZYxkQvAwTHeFxu5iKj6XUbTy4DdLBH8vcvsXgwJiccT71Z2tPtJs3SzQJRVBG8HccbQSeqMTGSZxFVGoslWKkEEe8THbjHBq0QXtVZQ7WAJAElLhZZ2iYO8T84xMwSMnyptnxUgAG9fU+yLZ2/aQCfck5JJ55pU9fvauv3p+pqUpVmhSlar+qRBudgo9yYH9aDbXhauT8W+P7aErYXzTxuOF+3dv6D51xfjHxFf1BPmXDt52LIX7r3+81Gx3/jHxxp7GFbzX/uoQQI/vNwP6n5VxPjX4i6kyU/LTjbbG584WGJkncVGIwcZxXOMRwfl/PlzWDgEFTwQQfocVG0XuaRdT4k7yzC51SQboIMbislYI7epw6/MVot6j8wXHYMVPqZFcKCfULbKB3JllIJ/WDULTgW3a30BjJ2oL24sMGWJIXoCtKn9X6uK3u4MEGcyAGY57wQAR89mfdTUuW4TC9Og1lkbYI2sZuAOXN5+S9y6JKoGlNo3SQpMt6qqgf5z3FTfC9SWQLbUsZny7ZKeYViH1F6CosqY6FxjqRT1VE1KgHpIZT6WBDAjMEEEgzxiodEu4ytqm0lmM52qAT9yYiP2+ZrJb52FWcKvpK7ZysHtGZxJzzWvR3trRIE8kgGMHicDkiT2JqTqU2vIEh+HuKYmfV1LnB5AjPeJql9rqkn7fStLiRHNTNYM7gxeeXgwW78j6f8APvAhMf5/PrV5VVdfCA7nKzmS9xmOAMqhBHVMZBHRErWRukkDbgnG6ZPsAo3MR9dw9oqS+6RtZgSQBtKr1ZCkluACTmRycitehss11bWnRvMbgBrbNwcM3Ewpn0H3BqYx5MfmLjwjXSDvYLcXbbZwDdu7OFtae3cXohQRuOBOGSQpg+LaNrVwqyFDztaJWc7TBIleD9KnX9Ld0pTUXnZQ+4fllt3UoO1CwCICOncoEQQA/Bx8Q0+5GAW2r28tbtBn8tSYLX7w6DdZ24ERsIx6RC+PrVUrGpNtGtEM5a2rYIDbWKkTO2Q22Y5iYic1GYVaaEBrLKdiLIDtHUSZIZizKAB254MCarkvHupQowdfyEc7G6QSIZzlQInpjBJ6QWIJzW+IXFZ5QswIEl+Se5mczz2+lTrKm7bgqGYEIbjsekE42hnzgTAAwOGJrXa0iMsKrNc2kNLKFVg4AywAgyAIYzu4yKiJVfSDuKoxExvQ3ADBjpHqMngyDipelnydqi68Lt23RtGxnZlYJJiSAcE8PnitB9v5P+la7KqpxtBJyoa6zvyMyCCcYEj1r6oxdTJL0+vK3t42WsBUfyxccAGQbSHG5uATECACIqd43pMBiGVskpdvC7f2lsveEAoS7HB/vCpus+FGGkVzdDXgpurs4k5ADTuLjqGIhsGYNRfCbou2xbtL6s+TYVSZjYbmq1Fz0xLMFBgE/pPKWVXGWe1GU/nNWbjoF0OEgyiqAkcAw0As2OwgfLioF1YJH8I5BHyIg/ete7/aljRY6vXqWBtLBG6SwBkN2YHdvjiWJJ+VQLzkmSZJ5P8AP9Kxr0kDLGP57UkGo3AMUp56e1Ksrt+tK06nWJbXdcYKPcmP+5qD8R6u5bsl7UAgiTEwDjHbmK+U+Jai/fNxvMZmUiFGWIxB2+ogkx04+Q5oy5efwy8JN19A8Q+OF6hYEhRL3GBCIvuYBP0ByTwDXFeI657p3XHL4wxPYiQRGACDMCufHju++FvratqoYAXt7JZYFi1w2873GVVSI9I+dXN1iRubzJk5vEeY4JJ3sgAZFLb1WRkJy3NRk04rbLuoz8/9qj3HrdcP8x7Vi9lds7gWwdok4zMx8s9oHearbpqiF+P5/M/861lv5/PrUvVmQAfLHcBRmGAxAER3JJn54qE/7UnaqB42CIeT8wbvloSBPUCIbcAF7ekfbx7iuNwIZT/iZ1iZAJudMDsG78N7zr6blIBg8gxMMMgwcHIB+dVGjtsJB82B6dwVRtkiEt2zJyDJAPOUjNSzznSdo9WFYo/UrlVZGcorN+jziY6RJw+0gcXIq08SBuJ5uWCnaz7Alskj0Wl2q21QAZZR6uW5qi4iMThYIE/5YB/a390q9s31uWxdeJjyy7BXbGTa0tm2ZWZWSuBPoTiivHfhVD+H+fSp13UK9ss79bZChI6u7MQeoniScBjA4qHftFWKsDg5xWp/5/P52qLNtt6TGPmoSA7OABJ2hFzwuQqyMRGSRAqGNKpTDFrh4QKcGczjJjOIAjmpGluNbYB96K2YAYE5HsN4BAIxzC/UZISjkKVtK4ncQG9IEqMtBk+gkkSs1XvaypZZEdiI/cVGtXHtXFvWwwKEt0WQiKwILdQOekp+54zU/UqoY7DuXsYP+wzUO6gmSLZx/wCIXKyvUAQnO6AuR7ZFXUsdf4w1rU6fruAveRWWMkM2AzliAq7p5PAPtVJ4Hfa5ZACmFAOzd5GmtzKC5qLk7rrkyQD/AHYz6FrfCdQwESXtQ20GQjE9RCqwkliApEHDMZgzWWjCAqZUwdg82fKWAVFwji4QDuC9Ul2lSBmMcfFW8m6w1NsBiEYMvKsOCp4MkD/l717oLuy4pgH69p4M7SR9QJias/FrRdFvE3XmB5t0InmSP/CtLlbKDYAcjJEj0imaps2utNXK3TuhzcEMp3KN2Npbc8kTHqI7mBAr1rLWmG9gqPz5WFBUSoDbWKzAJYCcSJiaws2PNtmNiQOo7RuYg4ljAQZH6pMMYPA16jxBWt9QZrhAlm/SQeVaTgx6QFGe9U0s0eI6fa0qrIp9O4ESPcAmRIIOc5qLukQdxXkqLgtAxB6mPaF4xmPlG3U6pnMsfsIGZJJgdySTPOajx9P57zVlXR/DniyiyyP+Z5JCoUKkNJJOZHSD7CRK+9ViWB515AA9liLmxrrJZW5tXcbshTcVQTG2PWsEgwYjoSASziO7KiIPlbA9iGyAeB0ipD3uQYeQCCT04wCVEhsKpiIAgEDimtdxW5fFbPErO5VvLDKTt3pZazaJGdtoGJVAQswO2BNVb3AvP9Km3rrOS112uMQF3MZhZkBRO1FmPdfbbUR9LDDuZwM5I4AHMTBJ4xgmasjyjZ4Zor2pu+VpkkgEnOFQNtLs36VBIkgH6Vc2fgsBW85ybnsOhR7gk9RP1KjHFQfC/EG0t1bmnAlVaTEzbPRBOekgbie+4TPFY6/UG6ytqbhuqVkhGGDiJHvE5Pc59jFv2JlL7Vd3SWkZkK7ipKlvMQgkEiQVUggxiCcUq80Xgt3y1K2bTAgEMzIpIOQSrZHNKr/Mx/dR4ZX/AMfpXWaYXEZG4YEH7ivn/gl42b1zTtbBdiSD7lOVgeoRLAExg4r6PXAfHeja1eTUpOeYJUyBBhhlSUPIyIJ7Vp8aZ/xH0Wcv2/w+a/G3hz6XXOTjfF1OOlsEjpMqQRI+31q20GoW5siA14ZWTf1F1xIN26+PKtLDtGJCyQR1Cj8cKm0hDDcXZnQkMdwLqDwJhIyfVv8AkQNvwzqCwuaYi66v1G1Z2J5pEf8AGumGFgKDI46yZXmmM3jpeZy5bnqrS43P8963aRpn0iMkkDjPEwo79Te8VpvPvO7cjE4Y2ySm4CWClpJAJ5kg+5GThbubWB7j3+f9Qcz9qzynTaM0tcqAkiepjgKYggHnnmO4jtUG4okgGfY4M8x3I9qsdW2VZijNwRlgBmJnJOZMnuMETUfWrMMrF+zNEKP7oAgBRzif2qMboqFNVHiNoI+/oTdy3km4+QA22DtBAUEEgZYweavNTY2EAkEmcDIxHfvzzHvzUDULKkjdIz0sUJHJAYZG4SPvV9qotjTlgy7XFwmArW97PhZ3KVZ2OSdoBC9OOTVnodO+lYi8DZLABStpWuSskraVGaLp4LPDII6lJ2mB8NfEZ0epS4GQgDyXRHa5+USJ3MSFJPMAgSuQJrqvxD0LeVa1JcIVhQFIVmsMQzeWo4gDeOCBNRctdfdTHD5+ym19qDlfKZYBtm4blxAZCm8T1BzDEjkY44qHvI6gSCOCO2MQRwfnU/w9hdAs2RCspdbFkBhbBg+bqbzwC+2OlSMmIX01X3Pb+d6lfe069Zm35iLs2y4YsWZiMEs22BlTAY9oAzWvVIbiB1W45jLGdqgAnaAFC/sABwC1YeF3RJDDdElQSAF9z1nYo4MlSTivbdshjb2s5kFFViOk7p6tm7+7MwOT7Tmv7aX0iFSbZZ2AVjCyAO8kEx9x27zUAsRlTtYEEEYggyCPmDH7VcWbTKTbci0Ad84JHIwzELADNnJ5iaq7yCekkr2J5jn2+32q8qLEG84GSTnMNfVmYztjaBIAYMYj9QrpL3wGBYDtdUube5FQdPdtmSWY7pBOADP2oQpkhd8+oC1bRnMAFgHbKdCnInIGPfp/hjWhLNy3cW4zWdpAleLksASWwqgDjuTgTTK2TpTxxt7U3h2tV1L3Npa50s7htRqbzThLVuR5SnpWTBMEBm9Ig6vTG27IwgqSD2OD3HY1us6jbrLnkeYq3T1LpxNwOZBtJcZdyhm9RUEEGIeIrZ4jZAgDylZRBtW7jXSgGALjmQzkhidpIExjirEV5GP5zWNeuwAkmBUc6otItI1whdxgEwoHqxwBzmBkVCW4itLaoDjq+2P+tSrvgr2183VByiswK247ABSLkG3sNx1QsoaIbvE4aTSgzPTjcoYEkqQSIEweI4ic4Ap6EUBnbcR9/vPfk/19qknUe2fnn/vPzwfet1ospMDIAmRuMAg+nAUTGD8ua80+k3hRbhnP6OSQAxMHAEAT2mfkab+6ntsa4oB2yVP6oIK5np6YDQOceozOKj3wNi7D6pDAf3oU5PLSS3M8D6C50PgjeXvuHbbDxdt4kKrDdLN6YgNBPABB4FXWn8Jt2zcsR0XBuHcgr0sAx7rKuvcS3tWOXNMfTXHgyy9qjS+DXGJH/wCvdVBgwd4jbwDgApk8jdHtVj4dordo27ttdoZRbeTkMSoBI4Ui4uxgIEt8qmKS3lkibqsUKrkvMK4VRlpGy6APYV0vhX4f37u7zYsWnMkMN1wyIaFBhZw3USQS2M1lvPk6bTHDD+rl1Gpt9FgWjbHp3tkA52/RZ2j5AV7X1Sz8BaQKAVdz3Zrt2Sfc7WA/YAUq38nL8HnPt+/7Oiqr+JPD/O07r3A3L9Rn+okferSvCK62GWMyllfDfCl09jWrc1dvzLRVhGzeFbBDFMyIkcHOYxVD8Sayw2se7prMWNwItsCoaANw2qQUViDgERuPFfW9Z+HYu3mLOFtliQFGYOYzgQfrWnW/hNpyh8t7ivHLEFSf8SwDH0INT1vbz+LHnwx8PGan5cNb3PbJ6nUYFwKLNgQWi1prZAZ8m4WYAHpyv6joY+9bLmjbTuyXylprZ2eZdY3SiHhbFiIYwDDHADTNvBON+2Q2VZO+11KsAeoAg5Bz/wB6rlO3bx5eWO2h/wCf9al2X3oFZgI6QBG4mVIiQSeOFAkrkitWmeGydvaQASPoOx+dbHOx5ggNg7uoyRGRuBkz+ogdRxArOtYwtLKFQqoBhiSZLAT3Ij74FVdTryBrnS26TBYiBJk4jtA7c9u1R9SkEZB+hPuR9Rj3/wBKmIqn1emYsV62U9gbdu2siFa45ydrb/UOP1Ca2W9f5lq4bp2bVRNwLSxAZdpORLAAbRAgscVnr7Cso3Khju4ZgAYkkKZJAz9uKh3tYdiMXaMri2ydY9QtlsIIIOIPVlO5vrfTHPc7i4013e7oLReyIfy3dbVjeNqlr5wCqArbA9/mxDY6xw0Orb1MjeqMiMw9Xlhs7ATAP+E/SqmxrB5c7lAtlWW0/UHI3HjG6Tzj9U4Aq9vXTdUuzM4OFvXSLKMe1vTaf+6GY5HbsuFppOGW4q0vFWDLIIPbBH0PY5OasLtor+bbXCndLksz4GWXsme8YbnsK8n+f0rM3mKhZO32HEz3jk5POarY0lWOv1SAqyt5jq27IwRJORtAU+nA3ZmTgVA12sa40t7QMkwPqcnif3rQ2Pr/ANaxpMZC1quqP1AHPB78Y7c/Ktdq2N3lrshesC1beEkBiS1wZYQ1sTOY5iK91t5BO5uJ4xj5iDH/AFrVpNS1/UWrfmvbUknvtAhnlQJzM8CZ4yasrZtKXSXPLKqVG5ZCKJJB2mN2WbcwVe8lYiBVl5Vy+zWNKVVFts4tKNqB0heptpL3IJ6nYwT6u1bvCdXYKFbLqjMtpAesub9k7Ueyoi6shgdswS8AdBNQ9P4jc3Le1bgi4z2byKB/wiHUowUBFKzc2iZ6kaIANFccNMLfwst1ndLhv2l2OAsJKkFnS45JFu6FwdgcKWE7QprX4fbQ+Z5itprGptboAZyrWjvVkDkG4DtgSQD55AMgRjpbOwbbIIMq6FjuMwNyuoISNqhpRZUso3EqIys+GtddbSIBl2tlhHTztLxLhYC4mMxzUWyNJ+G8udi2WLMi+ZaBMNK7T5bW8bFuKE8uRJ9QDcbcdStwh7rfnOuHuLLxg5aZlTD5wOcRFT9F4D+UzXCXa1cJazjaQkMVnlt1skggx1RGSavksrbuA21Xyry8KAF3hZBAHa5bkf8ApHvXPnzT4a48VvvpQ6H4cZLo89z1qzA22yWBViGZl5glgRzBM4zYafTbbY2qouWGg7QAXAGeBnzLTBv8xHtVjoPCbl1fJsozvaYeWYMALm3ubgDaTbaT2b3Fdl4X+HvVv1DkSANls9gSRueJkbm9IHPJxWes+Rp9GHpxWmsk3YtKbourJVAWkgQG2j9L2yASYHQvvXTeD/hzcZU/tL+UqHpCw1yAGUbmyinYYPrnORXd+H+FWrCbLFtba+yiJ+vufmal1thwSe1MuS1XeF+AWdOPyUCk8sZZm/zO0sf3qwivaV0MylKUClKUCvK9rkfjD4suactbtpB2yH5xHKr8jjPepjPk5Jx4+Vcj+JHiS2tbuRzbICqzoquy9JJKBiIeNokEETz2qj1OnKSjKLbKTCNdN67BIZmvH0i4WuCVWCJyo9Tc/wCMXLt7UMrZbJ9QPALMSe+AST/h+lXPgqF18tAQySr2bKBMp0C7q79yRt3MxCgwIxszS60x4Le9/NYFpM+3/Lmpd4eYn6mbvHAz8tqgnPuT96huI+fz/nyNZae92LbREzAbPfbnBPy9h86yyjpjPUXTcAlmLETAUYORyWLAfYDPArx+u3IAVQJAknImYxCgkxnJgVu0jMs2wpG8SA3OB3AEkmDAxxz3GlyiMww/dcAgNkHElZyM9UAcEnFUq24ARx/2qqu3tj+Y+xj3a9eZmJEmEQZUENEkGCJkRVte54gHgdvt9KhalWwbZZWJAHlor3N0nYEmCp3EZUznvWimkG/aU3Q8flMvmwP7onev13Ky/Ug96ttNeFuS96wHgE3iDecIw2i3YtkFARBgmIBUdAwYDAuNhVrchYDMrPtNxmcsBEO1w28GDge01K0V0Ilt7UWIiXBU3dpJBKEgbGgbpkABk6lDGrb9OfH6bUjxHSFGyjoG6gtwAOFJ6dwBIDEQSPnUWZ5x9a3Mz3AE02nmVdx1G477cOz3MJcaIEWxiAIJIqs/s4Kpc1TMq+f5L2h0ldoUt5lwj8v1GAEb0PMbctN979PNT4kiyF62zhc/XPHH+9V9rVXL7eWkiTyOAMCWiTGf64zz0eq0babaunvJZVRaW86rt6HublZipNzULuBkgFSoXiYqpv2BYuOLDOu1yBI2wh6gOTkfU+maIyvjN1N8P8K09u+1q6wL2nuBmcNt2hCpHl4a4VeW9QwFMHqrdrptBxcuN/8AjG0+nAHUqBlUGVAVVIjdkMXtrIBrXp/EXueXue3aZRsLQENxFW2pW88g3NylcE8WxAJM1M8K+FbjXDZb8l7dvoa5JlN0bVKMNyhiTPbEjgCuWUx9pl3+mITay1ca4qL/AGe1cTqRVZVG25utttUsxZQzHqJBMDAArb/YGuI2otg7B6ydoUMBltoMsFUpMdwTEYq/0vhq27VvUlT51l2N4ScwWW5tQQqkKd6QAYCnvVvcIS85xsvCTJlfMQZ57XLYn6p865s+fv6W2PFb+qqmx8P27V8h/wAxXRvLb07SNxdcH1FG3BucP3JJkW7TeULa9VzTsNnado6Mez2Ts45J9qtPCPh+/qLapaUkW2Gy8+EIQyhnlzsJQ7QZ6s5mu28L+A7KHfe/OeAIOEgEkdE9UEn1E8niqTjzz7rTyxx9OK8L8Mu6i4H0yF1ZQGY9KjblGLHEwzKQJbK4xXXeDfh7btqBfPmAGVQSFWG3AT6m2nAOMAYrrUQAQMAYEVlXRhw44qXO1qsaZUUKihVHAAAA+wrbSlbKFKUoFKUoFKUoFKUoFcn+IHhhewLyzutcxIOxsHIz7f1rrK1aiwHUqwkMCCPcEQaMuXjnJhca/NviujZIdOkodqm0HICyGBNzeYcsx5Ck5+VPB7bcXAWt3CIDXTatm4GhXumQdi/mZBBnAMyD1PjPhhtXLlpp/K3r6ig2FSQdy9UFTcxBnePnPCPfZU8svKq0gTKzBG4AmIP04J98zL8OTiy3jLff/bp77gjerK44LW7Zt2wwHotggAqoKiYHzAnOhbhBDAwZGZI/YjP7GpFq6XtC45b28y6y2bakZ8vTWFw3WVBIxg4T9UQ4J/1/aq607ffbbf1JfmI9oj5fU8dzPzrSTIzXjcn+d6h6nxK3bw7CfYZP7dvvSQTC/wBMH+Y+VV+oxuNx4UrxPygQOJBMz9aj2NTqNS+zSptkMdzkAQmWLM5CqAMnOKj+FaXeL637T3tQpXYm4n03NtzoUHzHBKjbkQXMGMtCR4FaN24y2rdm2g3srMWVSUALqbjydxSSNzBVG45qy090LYu3Lzbns7DZ2CepLioXuKSFdR+UrAgxuwAWJpr2S9ZW2oKPcLttkKi3wwDILaEJYJ2H1AEKhJ3GIrBrRbcPpEabltQu78xu6EOrWwrnaFxBUEg5IENK2Sd1e6nXi7pibBe09x7t7T20WFUsoS7bS4w3OTuK7bbZLudqjIrF8ZGnM2wbwvWrTG4yJDMha3uVW3lGKBl3YaXc4kV7prb3dQiWvU94OpmYNpTvZXOQGc3WMGDtmMirPQ/AbXLF9XbZqLDdNsEEQyq4BfuGJO0g4O6ZmBW544+6n6susYqr15AmzfvfyfL3LncheYdpkgKoABzBHpyD9S+Gfwm0r6S298u9y4oclXKhdwkQBgwIyZmviunQ7gQD+38/gr79+FHjfm6XyGPXZwPnbOV/bI+wrTWo45lM+bxz+3TirHw2mnbV6O+oMEMHgbjbK7VdfYrO7HdjS9qmNu3duYuWWIuR+o5S6vz3KfMX57K+mfEPwmNTct3Vfy3QFSdu7ch7QSODkfWt3hPwjp9O29U33P8A+lzqbAAx2XAA6QOBXNnw+WW9u/iyuGPjr9/6cP4X8Nam9cZ7ahEfbue6CoLJ0h0t+tt1vaCDtHSM11vg3wFYsKm+b7IAFNyCqwIG1PSIGATLY5rpQK9rTHjxx9LW2+3gFe0pWiClKUClKUClKUClKUClKUClKUClKUHz78TfCYNvVKAYOxtwJHupYDkc/sOa+Qa1wl0OjbmRgZKBRuUzO3aABI9OeOTX6T8Z8OF+xctN+tYn2PIP2MGvgHjWiVNy3FVXUkMYLOWGABmFEjLfsDEGXBnj4cv4y/z/ALe6e+yM1275Nl5G24y+Y6QFO2xZ3EF4ZDucY5LAmaia3xu2o321dh/iUCMkAvtJAY7SYBIyPeq9rhYjcS20BRJkgCYAngCTipfgeqS3qUa8ivbmCGUMNrKU3QwIlJ3DB9NTcW2Ofw0aTR6vWhns23FsBjujYpgf3ies9oWTWvw/wDy/OtvZbUahXtFApYgruUki2FJuk7rYg/pdjGK6/wCJPxAa0ytZtl2dQ0t6JMglYJ3ISDjGD7QTymj176i7N+6tliuwMkqAs7dpj/Az88gBZzWctvfw1ysiz1usW9pls7ArNuuKFZdpub91xFtp+XYPqwdp2qpZSciE+rK3GOmXbbuW0l2frSEa225ugBzb5BXkyAeTY+H/AArfvXLttlFq5bi5F7cFLHcoa2V2kAlDkhhgZnm88N8Kt2ren1oZyUI89XJhZmzdYW/0m1cJMcQpMdznly4xMxyy/DmNHbvDTm8toOqvLvuQ2xhRLeW24BRs4wMknqIPV2Phe3bvJY1EXkawyKVBTdcXZvkgzJQLtgxtD4NWwsi1fu2So8q+GYLA2+YIW6kAcOmx/tcrV4d4Xev2kS0rO9hwEuHCE2o2OXODutsUYKSZ344rnvJlndYtpxzH9XaFpdM39m8hIa7pXBtHPUy/mWz9Llt9rfM3Papunv8AmXrdywr3S9vayINzeWwNy2W/um25ZJMf8Q5xXW6L4EG83L7kkrtKWyVXaCxAZ8MxG5sjbhiK6XR6C3aXZaRUX2UACffHJ+dXx4Le8k3PX6XzfQfhD5l1r2ofylZt3lJBbIky/pXM4E8813/g3w/Y0q7dPbVJ5PLH/Mxyf3qwiva651NOfHiwxyuUnZSlKNClKUClKUClKUClKUClKUClKUClKUClKUClKUHkV8s/FTwABzdUYuCT/nUf6iP619Uqo+KPCf7RpnQCWjcv+Yf75H3qYw/iMLnhde53P6vlH4bfBC6pmuX52JGB+omCAT2EV33jX4ZaS9aK27Ys3P0us4P+ITke9cd8FfFiaG61m9023Mg+x/n+ldx4p+ImltWy1u4LrxKokkk/P2p3thw58eXH5ZPz/wCL3LgbybkflSowAcQuTEtAAGeAK0b9jI9liCNrg8lXUjt8nUke4Kz3q2bwm7qLzNtZndi21QWOST/PvXZ/D34PXnhr5Fhfb1OftML9z9qnWoxnNc+sJu/8f3WFzxIOtjWgAAqA49rV1gtxf/bvqrccBverHw74eu3WuhLf5N07i1yUUsylLsL6mV1FtsAAtvM5rqvAvg7T6VQLabiskM53EExJE4WY/SBV3Fcs/h5L29WZ5WTftznhvwTaRUF4nUMgUAuBEqpUHYME7SRJnk+9dEqACAAAKypW8knpBSlKkKUpQKUpQKUpQKUpQKUpQKUpQKUpQKUpQKUpQKUpQKUpQK8Ir2lB8p+Mvgl7mqK2rTOr9a7cAE8gngCZ/cVYeBfhXAB1DbRzst/6uR/yH3r6KVoKnbjn8Hx+Vt7n2+ELwzwSzp122bap8wMn6scn71OFKVDrkkmoUpSiSlKUClKUClKUClKUClKUClKUClKUClKUClKUClKUClKUClKUClKUClKUClKUClKUClKUClKUClKUClKUClKUClKUClKUClKUClKUClKUClKUClKUH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4580" name="Picture 4" descr="https://encrypted-tbn1.gstatic.com/images?q=tbn:ANd9GcRIWN7-z13seFBe1ngU0BOOX7zUpYlLgJ-1gVhoCFKTbILGIL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514922" cy="1008112"/>
          </a:xfrm>
          <a:prstGeom prst="rect">
            <a:avLst/>
          </a:prstGeom>
          <a:noFill/>
        </p:spPr>
      </p:pic>
      <p:pic>
        <p:nvPicPr>
          <p:cNvPr id="8196" name="Picture 4" descr="http://img706.imageshack.us/img706/3240/king8du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96952"/>
            <a:ext cx="5301630" cy="3497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kadry\Desktop\280691799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26515">
            <a:off x="3935474" y="3176670"/>
            <a:ext cx="5751080" cy="270892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434408" cy="990600"/>
          </a:xfrm>
        </p:spPr>
        <p:txBody>
          <a:bodyPr/>
          <a:lstStyle/>
          <a:p>
            <a:r>
              <a:rPr lang="pl-PL" dirty="0" smtClean="0"/>
              <a:t>Karta graficzna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 smtClean="0"/>
              <a:t>RADEON HD5450 512MB DDR2 PX </a:t>
            </a:r>
            <a:r>
              <a:rPr lang="pl-PL" b="1" dirty="0" smtClean="0"/>
              <a:t>64BIT</a:t>
            </a:r>
          </a:p>
          <a:p>
            <a:r>
              <a:rPr lang="pl-PL" dirty="0" smtClean="0"/>
              <a:t>Obsługiwane </a:t>
            </a:r>
            <a:r>
              <a:rPr lang="pl-PL" dirty="0" smtClean="0"/>
              <a:t>standardy: </a:t>
            </a:r>
            <a:r>
              <a:rPr lang="pl-PL" dirty="0" err="1" smtClean="0"/>
              <a:t>DirectX</a:t>
            </a:r>
            <a:r>
              <a:rPr lang="pl-PL" dirty="0" smtClean="0"/>
              <a:t> </a:t>
            </a:r>
            <a:r>
              <a:rPr lang="pl-PL" dirty="0" smtClean="0"/>
              <a:t>11</a:t>
            </a:r>
            <a:endParaRPr lang="pl-PL" dirty="0" smtClean="0"/>
          </a:p>
          <a:p>
            <a:r>
              <a:rPr lang="pl-PL" dirty="0" smtClean="0"/>
              <a:t>Złącze: </a:t>
            </a:r>
            <a:r>
              <a:rPr lang="pl-PL" dirty="0" err="1" smtClean="0"/>
              <a:t>PCI-E</a:t>
            </a:r>
            <a:r>
              <a:rPr lang="pl-PL" dirty="0" smtClean="0"/>
              <a:t> 16x</a:t>
            </a:r>
          </a:p>
          <a:p>
            <a:r>
              <a:rPr lang="pl-PL" dirty="0" smtClean="0"/>
              <a:t>Wyjścia: </a:t>
            </a:r>
            <a:r>
              <a:rPr lang="pl-PL" dirty="0" err="1" smtClean="0"/>
              <a:t>D-SUB</a:t>
            </a:r>
            <a:r>
              <a:rPr lang="pl-PL" dirty="0" smtClean="0"/>
              <a:t>, DVI, HDMI</a:t>
            </a:r>
          </a:p>
          <a:p>
            <a:r>
              <a:rPr lang="pl-PL" dirty="0" smtClean="0"/>
              <a:t>Chłodzenie: pasywnie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dirty="0" smtClean="0">
                <a:solidFill>
                  <a:srgbClr val="FF0000"/>
                </a:solidFill>
              </a:rPr>
              <a:t>130 zł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encrypted-tbn2.gstatic.com/images?q=tbn:ANd9GcTEl_Dp5obJ9a0Rtuy68ztQj9yaUenNhjzeeXYzuX8PDJWIl-7c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783" y="188640"/>
            <a:ext cx="1009778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340</TotalTime>
  <Words>494</Words>
  <Application>Microsoft Office PowerPoint</Application>
  <PresentationFormat>Pokaz na ekranie (4:3)</PresentationFormat>
  <Paragraphs>132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Średni</vt:lpstr>
      <vt:lpstr>Montaż komputera:  klasy PC – jednostka tower  PRZEZNACZENIE: Multimedia, internet</vt:lpstr>
      <vt:lpstr>System Operacyjny:</vt:lpstr>
      <vt:lpstr>Płyta główna komputera (Motherboard)</vt:lpstr>
      <vt:lpstr>Płyta główna komputera (Motherboard) c.d.</vt:lpstr>
      <vt:lpstr>Płyta główna komputera (Motherboard) c.d.</vt:lpstr>
      <vt:lpstr>Procesor (CPU)</vt:lpstr>
      <vt:lpstr>Dyski twarde (HDD’s)</vt:lpstr>
      <vt:lpstr>Pamięć operacyjna (RAM)</vt:lpstr>
      <vt:lpstr>Karta graficzna</vt:lpstr>
      <vt:lpstr>Napęd optyczny:</vt:lpstr>
      <vt:lpstr>Karta muzyczna  (zamiast zintegrowanej)</vt:lpstr>
      <vt:lpstr>Obudowa komputera:</vt:lpstr>
      <vt:lpstr>Zasilacz:</vt:lpstr>
      <vt:lpstr>Dodatkowe wyposażenie:</vt:lpstr>
      <vt:lpstr>Dodatkowe wyposażenie c.d.</vt:lpstr>
      <vt:lpstr>Dodatkowe wyposażenie:</vt:lpstr>
      <vt:lpstr>Szacowane koszty:      2557 zł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kadry</dc:creator>
  <cp:lastModifiedBy>kadry</cp:lastModifiedBy>
  <cp:revision>42</cp:revision>
  <dcterms:created xsi:type="dcterms:W3CDTF">2012-11-21T09:56:24Z</dcterms:created>
  <dcterms:modified xsi:type="dcterms:W3CDTF">2012-11-22T12:40:16Z</dcterms:modified>
</cp:coreProperties>
</file>